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5"/>
    <p:sldMasterId id="2147483989" r:id="rId6"/>
    <p:sldMasterId id="2147484007" r:id="rId7"/>
  </p:sldMasterIdLst>
  <p:notesMasterIdLst>
    <p:notesMasterId r:id="rId63"/>
  </p:notesMasterIdLst>
  <p:sldIdLst>
    <p:sldId id="510" r:id="rId8"/>
    <p:sldId id="553" r:id="rId9"/>
    <p:sldId id="615" r:id="rId10"/>
    <p:sldId id="500" r:id="rId11"/>
    <p:sldId id="432" r:id="rId12"/>
    <p:sldId id="395" r:id="rId13"/>
    <p:sldId id="525" r:id="rId14"/>
    <p:sldId id="580" r:id="rId15"/>
    <p:sldId id="583" r:id="rId16"/>
    <p:sldId id="579" r:id="rId17"/>
    <p:sldId id="522" r:id="rId18"/>
    <p:sldId id="462" r:id="rId19"/>
    <p:sldId id="555" r:id="rId20"/>
    <p:sldId id="528" r:id="rId21"/>
    <p:sldId id="518" r:id="rId22"/>
    <p:sldId id="527" r:id="rId23"/>
    <p:sldId id="526" r:id="rId24"/>
    <p:sldId id="554" r:id="rId25"/>
    <p:sldId id="463" r:id="rId26"/>
    <p:sldId id="470" r:id="rId27"/>
    <p:sldId id="511" r:id="rId28"/>
    <p:sldId id="521" r:id="rId29"/>
    <p:sldId id="512" r:id="rId30"/>
    <p:sldId id="571" r:id="rId31"/>
    <p:sldId id="592" r:id="rId32"/>
    <p:sldId id="593" r:id="rId33"/>
    <p:sldId id="594" r:id="rId34"/>
    <p:sldId id="595" r:id="rId35"/>
    <p:sldId id="596" r:id="rId36"/>
    <p:sldId id="597" r:id="rId37"/>
    <p:sldId id="598" r:id="rId38"/>
    <p:sldId id="599" r:id="rId39"/>
    <p:sldId id="600" r:id="rId40"/>
    <p:sldId id="601" r:id="rId41"/>
    <p:sldId id="602" r:id="rId42"/>
    <p:sldId id="603" r:id="rId43"/>
    <p:sldId id="604" r:id="rId44"/>
    <p:sldId id="605" r:id="rId45"/>
    <p:sldId id="606" r:id="rId46"/>
    <p:sldId id="607" r:id="rId47"/>
    <p:sldId id="608" r:id="rId48"/>
    <p:sldId id="609" r:id="rId49"/>
    <p:sldId id="610" r:id="rId50"/>
    <p:sldId id="611" r:id="rId51"/>
    <p:sldId id="612" r:id="rId52"/>
    <p:sldId id="613" r:id="rId53"/>
    <p:sldId id="614" r:id="rId54"/>
    <p:sldId id="513" r:id="rId55"/>
    <p:sldId id="515" r:id="rId56"/>
    <p:sldId id="520" r:id="rId57"/>
    <p:sldId id="590" r:id="rId58"/>
    <p:sldId id="572" r:id="rId59"/>
    <p:sldId id="573" r:id="rId60"/>
    <p:sldId id="588" r:id="rId61"/>
    <p:sldId id="616" r:id="rId62"/>
  </p:sldIdLst>
  <p:sldSz cx="14630400" cy="8229600"/>
  <p:notesSz cx="6858000" cy="9144000"/>
  <p:embeddedFontLst>
    <p:embeddedFont>
      <p:font typeface="EMprint" panose="020B0503020204020204" pitchFamily="34" charset="0"/>
      <p:regular r:id="rId64"/>
      <p:bold r:id="rId65"/>
      <p:italic r:id="rId66"/>
      <p:boldItalic r:id="rId67"/>
    </p:embeddedFont>
    <p:embeddedFont>
      <p:font typeface="Helvetica" panose="020B0604020202020204" pitchFamily="34" charset="0"/>
      <p:regular r:id="rId68"/>
      <p:bold r:id="rId69"/>
      <p:italic r:id="rId70"/>
      <p:boldItalic r:id="rId71"/>
    </p:embeddedFont>
    <p:embeddedFont>
      <p:font typeface="EMprint Light" panose="020B0303020204020204" pitchFamily="34" charset="0"/>
      <p:regular r:id="rId72"/>
      <p:italic r:id="rId73"/>
    </p:embeddedFont>
    <p:embeddedFont>
      <p:font typeface="EMprint Regular" panose="020B0503020204020204" pitchFamily="34" charset="0"/>
      <p:regular r:id="rId74"/>
    </p:embeddedFont>
    <p:embeddedFont>
      <p:font typeface="Calibri" panose="020F0502020204030204" pitchFamily="34" charset="0"/>
      <p:regular r:id="rId75"/>
      <p:bold r:id="rId76"/>
      <p:italic r:id="rId77"/>
      <p:boldItalic r:id="rId78"/>
    </p:embeddedFont>
  </p:embeddedFontLst>
  <p:defaultTextStyle>
    <a:defPPr>
      <a:defRPr lang="en-US"/>
    </a:defPPr>
    <a:lvl1pPr algn="l" defTabSz="65311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653110" algn="l" defTabSz="65311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1306221" algn="l" defTabSz="65311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959331" algn="l" defTabSz="65311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2612442" algn="l" defTabSz="65311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3265550" algn="l" defTabSz="653110" rtl="0" eaLnBrk="1" latinLnBrk="0" hangingPunct="1">
      <a:defRPr kern="1200">
        <a:solidFill>
          <a:schemeClr val="tx1"/>
        </a:solidFill>
        <a:latin typeface="Arial" charset="0"/>
        <a:ea typeface="ヒラギノ角ゴ Pro W3" charset="0"/>
        <a:cs typeface="ヒラギノ角ゴ Pro W3" charset="0"/>
      </a:defRPr>
    </a:lvl6pPr>
    <a:lvl7pPr marL="3918661" algn="l" defTabSz="653110" rtl="0" eaLnBrk="1" latinLnBrk="0" hangingPunct="1">
      <a:defRPr kern="1200">
        <a:solidFill>
          <a:schemeClr val="tx1"/>
        </a:solidFill>
        <a:latin typeface="Arial" charset="0"/>
        <a:ea typeface="ヒラギノ角ゴ Pro W3" charset="0"/>
        <a:cs typeface="ヒラギノ角ゴ Pro W3" charset="0"/>
      </a:defRPr>
    </a:lvl7pPr>
    <a:lvl8pPr marL="4571771" algn="l" defTabSz="653110" rtl="0" eaLnBrk="1" latinLnBrk="0" hangingPunct="1">
      <a:defRPr kern="1200">
        <a:solidFill>
          <a:schemeClr val="tx1"/>
        </a:solidFill>
        <a:latin typeface="Arial" charset="0"/>
        <a:ea typeface="ヒラギノ角ゴ Pro W3" charset="0"/>
        <a:cs typeface="ヒラギノ角ゴ Pro W3" charset="0"/>
      </a:defRPr>
    </a:lvl8pPr>
    <a:lvl9pPr marL="5224882" algn="l" defTabSz="653110" rtl="0" eaLnBrk="1" latinLnBrk="0" hangingPunct="1">
      <a:defRPr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AC700"/>
    <a:srgbClr val="CDB003"/>
    <a:srgbClr val="EDC902"/>
    <a:srgbClr val="FFF501"/>
    <a:srgbClr val="FFD702"/>
    <a:srgbClr val="D2B202"/>
    <a:srgbClr val="EFCA00"/>
    <a:srgbClr val="50050A"/>
    <a:srgbClr val="3A0408"/>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70" autoAdjust="0"/>
    <p:restoredTop sz="92152" autoAdjust="0"/>
  </p:normalViewPr>
  <p:slideViewPr>
    <p:cSldViewPr snapToGrid="0">
      <p:cViewPr varScale="1">
        <p:scale>
          <a:sx n="66" d="100"/>
          <a:sy n="66" d="100"/>
        </p:scale>
        <p:origin x="-965" y="-72"/>
      </p:cViewPr>
      <p:guideLst>
        <p:guide orient="horz" pos="4390"/>
        <p:guide orient="horz" pos="1670"/>
        <p:guide orient="horz" pos="3155"/>
        <p:guide orient="horz" pos="4122"/>
        <p:guide pos="7589"/>
        <p:guide pos="1065"/>
        <p:guide pos="461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6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7" Type="http://schemas.openxmlformats.org/officeDocument/2006/relationships/slideMaster" Target="slideMasters/slideMaster3.xml"/><Relationship Id="rId71"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4.xml"/><Relationship Id="rId82"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9.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aspreetjit.dhami:Library:Caches:TemporaryItems:Outlook%20Temp:COV%208%20Fuel%20Consupmption%20Standards.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NA.XOM.COM\Dfs\PAU\PRT_Data\CVL\Technologist%20Folders\Vander%20Neut_C\CAT\Technical%20Support\PC-11\T-13%20Compariso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latin typeface="EMprint Regular"/>
                <a:cs typeface="EMprint Regular"/>
              </a:rPr>
              <a:t>COV Class 8 High Roof Fuel Consumption</a:t>
            </a:r>
            <a:r>
              <a:rPr lang="en-US" sz="1200" baseline="0">
                <a:latin typeface="EMprint Regular"/>
                <a:cs typeface="EMprint Regular"/>
              </a:rPr>
              <a:t> Standards</a:t>
            </a:r>
          </a:p>
          <a:p>
            <a:pPr>
              <a:defRPr/>
            </a:pPr>
            <a:endParaRPr lang="en-US"/>
          </a:p>
        </c:rich>
      </c:tx>
      <c:layout/>
      <c:overlay val="0"/>
    </c:title>
    <c:autoTitleDeleted val="0"/>
    <c:plotArea>
      <c:layout>
        <c:manualLayout>
          <c:layoutTarget val="inner"/>
          <c:xMode val="edge"/>
          <c:yMode val="edge"/>
          <c:x val="7.9002405949256393E-2"/>
          <c:y val="0.15951165713406301"/>
          <c:w val="0.58788517060367496"/>
          <c:h val="0.73168637307958695"/>
        </c:manualLayout>
      </c:layout>
      <c:lineChart>
        <c:grouping val="standard"/>
        <c:varyColors val="0"/>
        <c:ser>
          <c:idx val="0"/>
          <c:order val="0"/>
          <c:tx>
            <c:strRef>
              <c:f>Sheet1!$A$2</c:f>
              <c:strCache>
                <c:ptCount val="1"/>
                <c:pt idx="0">
                  <c:v>gallons of fuel per 1,000 Ton-Mile</c:v>
                </c:pt>
              </c:strCache>
            </c:strRef>
          </c:tx>
          <c:spPr>
            <a:ln>
              <a:solidFill>
                <a:srgbClr val="00A3E0"/>
              </a:solidFill>
            </a:ln>
          </c:spPr>
          <c:marker>
            <c:spPr>
              <a:solidFill>
                <a:srgbClr val="00A3E0"/>
              </a:solidFill>
              <a:ln>
                <a:solidFill>
                  <a:srgbClr val="00A3E0"/>
                </a:solidFill>
              </a:ln>
            </c:spPr>
          </c:marker>
          <c:cat>
            <c:numRef>
              <c:f>Sheet1!$B$1:$D$1</c:f>
              <c:numCache>
                <c:formatCode>General</c:formatCode>
                <c:ptCount val="3"/>
                <c:pt idx="0">
                  <c:v>2021</c:v>
                </c:pt>
                <c:pt idx="1">
                  <c:v>2024</c:v>
                </c:pt>
                <c:pt idx="2">
                  <c:v>2027</c:v>
                </c:pt>
              </c:numCache>
            </c:numRef>
          </c:cat>
          <c:val>
            <c:numRef>
              <c:f>Sheet1!$B$2:$D$2</c:f>
              <c:numCache>
                <c:formatCode>General</c:formatCode>
                <c:ptCount val="3"/>
                <c:pt idx="0">
                  <c:v>7.6</c:v>
                </c:pt>
                <c:pt idx="1">
                  <c:v>6.9</c:v>
                </c:pt>
                <c:pt idx="2">
                  <c:v>6.6</c:v>
                </c:pt>
              </c:numCache>
            </c:numRef>
          </c:val>
          <c:smooth val="0"/>
        </c:ser>
        <c:dLbls>
          <c:showLegendKey val="0"/>
          <c:showVal val="0"/>
          <c:showCatName val="0"/>
          <c:showSerName val="0"/>
          <c:showPercent val="0"/>
          <c:showBubbleSize val="0"/>
        </c:dLbls>
        <c:marker val="1"/>
        <c:smooth val="0"/>
        <c:axId val="398194944"/>
        <c:axId val="398258560"/>
      </c:lineChart>
      <c:catAx>
        <c:axId val="398194944"/>
        <c:scaling>
          <c:orientation val="minMax"/>
        </c:scaling>
        <c:delete val="0"/>
        <c:axPos val="b"/>
        <c:numFmt formatCode="General" sourceLinked="1"/>
        <c:majorTickMark val="out"/>
        <c:minorTickMark val="none"/>
        <c:tickLblPos val="nextTo"/>
        <c:txPr>
          <a:bodyPr/>
          <a:lstStyle/>
          <a:p>
            <a:pPr>
              <a:defRPr>
                <a:latin typeface="EMprint Regular"/>
                <a:cs typeface="EMprint Regular"/>
              </a:defRPr>
            </a:pPr>
            <a:endParaRPr lang="en-US"/>
          </a:p>
        </c:txPr>
        <c:crossAx val="398258560"/>
        <c:crosses val="autoZero"/>
        <c:auto val="1"/>
        <c:lblAlgn val="ctr"/>
        <c:lblOffset val="100"/>
        <c:noMultiLvlLbl val="0"/>
      </c:catAx>
      <c:valAx>
        <c:axId val="398258560"/>
        <c:scaling>
          <c:orientation val="minMax"/>
        </c:scaling>
        <c:delete val="0"/>
        <c:axPos val="l"/>
        <c:majorGridlines/>
        <c:numFmt formatCode="General" sourceLinked="1"/>
        <c:majorTickMark val="out"/>
        <c:minorTickMark val="none"/>
        <c:tickLblPos val="nextTo"/>
        <c:txPr>
          <a:bodyPr/>
          <a:lstStyle/>
          <a:p>
            <a:pPr>
              <a:defRPr>
                <a:latin typeface="EMprint Regular"/>
                <a:cs typeface="EMprint Regular"/>
              </a:defRPr>
            </a:pPr>
            <a:endParaRPr lang="en-US"/>
          </a:p>
        </c:txPr>
        <c:crossAx val="398194944"/>
        <c:crosses val="autoZero"/>
        <c:crossBetween val="between"/>
        <c:majorUnit val="0.4"/>
      </c:valAx>
    </c:plotArea>
    <c:legend>
      <c:legendPos val="r"/>
      <c:legendEntry>
        <c:idx val="0"/>
        <c:txPr>
          <a:bodyPr/>
          <a:lstStyle/>
          <a:p>
            <a:pPr>
              <a:defRPr>
                <a:latin typeface="EMprint Regular"/>
                <a:cs typeface="EMprint Regular"/>
              </a:defRPr>
            </a:pPr>
            <a:endParaRPr lang="en-US"/>
          </a:p>
        </c:txPr>
      </c:legendEntry>
      <c:layout>
        <c:manualLayout>
          <c:xMode val="edge"/>
          <c:yMode val="edge"/>
          <c:x val="0.66225171474409295"/>
          <c:y val="0.53733255826781301"/>
          <c:w val="0.33774832235566499"/>
          <c:h val="0.152976487695136"/>
        </c:manualLayout>
      </c:layout>
      <c:overlay val="0"/>
    </c:legend>
    <c:plotVisOnly val="1"/>
    <c:dispBlanksAs val="gap"/>
    <c:showDLblsOverMax val="0"/>
  </c:chart>
  <c:spPr>
    <a:ln>
      <a:solidFill>
        <a:schemeClr val="accent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996262198320202"/>
          <c:y val="0.16425923537039899"/>
          <c:w val="0.69374726858356395"/>
          <c:h val="0.66413244660039195"/>
        </c:manualLayout>
      </c:layout>
      <c:scatterChart>
        <c:scatterStyle val="lineMarker"/>
        <c:varyColors val="0"/>
        <c:ser>
          <c:idx val="0"/>
          <c:order val="0"/>
          <c:tx>
            <c:v>DEO-ULS 10W-30</c:v>
          </c:tx>
          <c:xVal>
            <c:numRef>
              <c:f>Data!$D$3:$D$27</c:f>
              <c:numCache>
                <c:formatCode>General</c:formatCode>
                <c:ptCount val="19"/>
                <c:pt idx="0">
                  <c:v>0</c:v>
                </c:pt>
                <c:pt idx="1">
                  <c:v>48</c:v>
                </c:pt>
                <c:pt idx="2">
                  <c:v>96</c:v>
                </c:pt>
                <c:pt idx="3">
                  <c:v>120</c:v>
                </c:pt>
                <c:pt idx="4">
                  <c:v>144</c:v>
                </c:pt>
                <c:pt idx="5">
                  <c:v>168</c:v>
                </c:pt>
                <c:pt idx="6">
                  <c:v>192</c:v>
                </c:pt>
                <c:pt idx="7">
                  <c:v>216</c:v>
                </c:pt>
                <c:pt idx="8">
                  <c:v>240</c:v>
                </c:pt>
                <c:pt idx="9">
                  <c:v>252</c:v>
                </c:pt>
                <c:pt idx="10">
                  <c:v>264</c:v>
                </c:pt>
                <c:pt idx="11">
                  <c:v>276</c:v>
                </c:pt>
                <c:pt idx="12">
                  <c:v>288</c:v>
                </c:pt>
                <c:pt idx="13">
                  <c:v>300</c:v>
                </c:pt>
                <c:pt idx="14">
                  <c:v>312</c:v>
                </c:pt>
                <c:pt idx="15">
                  <c:v>324</c:v>
                </c:pt>
                <c:pt idx="16">
                  <c:v>336</c:v>
                </c:pt>
                <c:pt idx="17">
                  <c:v>348</c:v>
                </c:pt>
                <c:pt idx="18">
                  <c:v>360</c:v>
                </c:pt>
              </c:numCache>
            </c:numRef>
          </c:xVal>
          <c:yVal>
            <c:numRef>
              <c:f>Data!$F$3:$F$27</c:f>
              <c:numCache>
                <c:formatCode>0%</c:formatCode>
                <c:ptCount val="19"/>
                <c:pt idx="0">
                  <c:v>0</c:v>
                </c:pt>
                <c:pt idx="1">
                  <c:v>-1.7495756626191499E-2</c:v>
                </c:pt>
                <c:pt idx="2">
                  <c:v>2.0498759629194299E-2</c:v>
                </c:pt>
                <c:pt idx="3">
                  <c:v>2.9899464682073301E-2</c:v>
                </c:pt>
                <c:pt idx="4">
                  <c:v>3.5383209296252702E-2</c:v>
                </c:pt>
                <c:pt idx="5">
                  <c:v>2.2457239848544201E-2</c:v>
                </c:pt>
                <c:pt idx="6">
                  <c:v>4.9614832223527798E-2</c:v>
                </c:pt>
                <c:pt idx="7">
                  <c:v>0.23136179657918801</c:v>
                </c:pt>
                <c:pt idx="8">
                  <c:v>0.47799973886930403</c:v>
                </c:pt>
                <c:pt idx="9">
                  <c:v>0.59942551246899101</c:v>
                </c:pt>
                <c:pt idx="10">
                  <c:v>0.77699438569003798</c:v>
                </c:pt>
                <c:pt idx="11">
                  <c:v>0.93889541715628699</c:v>
                </c:pt>
                <c:pt idx="12">
                  <c:v>1.18958088523306</c:v>
                </c:pt>
                <c:pt idx="13">
                  <c:v>1.4167645906776341</c:v>
                </c:pt>
                <c:pt idx="14">
                  <c:v>1.774513644078862</c:v>
                </c:pt>
                <c:pt idx="15">
                  <c:v>2.1479305392348871</c:v>
                </c:pt>
                <c:pt idx="16">
                  <c:v>2.6858597728162952</c:v>
                </c:pt>
                <c:pt idx="17">
                  <c:v>3.29559994777386</c:v>
                </c:pt>
                <c:pt idx="18">
                  <c:v>4.2709230970100531</c:v>
                </c:pt>
              </c:numCache>
            </c:numRef>
          </c:yVal>
          <c:smooth val="0"/>
        </c:ser>
        <c:ser>
          <c:idx val="1"/>
          <c:order val="1"/>
          <c:tx>
            <c:v>Elite 10W-30</c:v>
          </c:tx>
          <c:xVal>
            <c:numRef>
              <c:f>Data!$D$28:$D$52</c:f>
              <c:numCache>
                <c:formatCode>General</c:formatCode>
                <c:ptCount val="19"/>
                <c:pt idx="0">
                  <c:v>0</c:v>
                </c:pt>
                <c:pt idx="1">
                  <c:v>48</c:v>
                </c:pt>
                <c:pt idx="2">
                  <c:v>96</c:v>
                </c:pt>
                <c:pt idx="3">
                  <c:v>120</c:v>
                </c:pt>
                <c:pt idx="4">
                  <c:v>144</c:v>
                </c:pt>
                <c:pt idx="5">
                  <c:v>168</c:v>
                </c:pt>
                <c:pt idx="6">
                  <c:v>192</c:v>
                </c:pt>
                <c:pt idx="7">
                  <c:v>216</c:v>
                </c:pt>
                <c:pt idx="8">
                  <c:v>240</c:v>
                </c:pt>
                <c:pt idx="9">
                  <c:v>252</c:v>
                </c:pt>
                <c:pt idx="10">
                  <c:v>264</c:v>
                </c:pt>
                <c:pt idx="11">
                  <c:v>276</c:v>
                </c:pt>
                <c:pt idx="12">
                  <c:v>288</c:v>
                </c:pt>
                <c:pt idx="13">
                  <c:v>300</c:v>
                </c:pt>
                <c:pt idx="14">
                  <c:v>312</c:v>
                </c:pt>
                <c:pt idx="15">
                  <c:v>324</c:v>
                </c:pt>
                <c:pt idx="16">
                  <c:v>336</c:v>
                </c:pt>
                <c:pt idx="17">
                  <c:v>348</c:v>
                </c:pt>
                <c:pt idx="18">
                  <c:v>360</c:v>
                </c:pt>
              </c:numCache>
            </c:numRef>
          </c:xVal>
          <c:yVal>
            <c:numRef>
              <c:f>Data!$F$28:$F$52</c:f>
              <c:numCache>
                <c:formatCode>0%</c:formatCode>
                <c:ptCount val="19"/>
                <c:pt idx="0">
                  <c:v>0</c:v>
                </c:pt>
                <c:pt idx="1">
                  <c:v>-2.1587468737659599E-2</c:v>
                </c:pt>
                <c:pt idx="2">
                  <c:v>2.4614979597209499E-2</c:v>
                </c:pt>
                <c:pt idx="3">
                  <c:v>4.8045281031986402E-2</c:v>
                </c:pt>
                <c:pt idx="4">
                  <c:v>5.2915624588653398E-2</c:v>
                </c:pt>
                <c:pt idx="5">
                  <c:v>6.4630775306041804E-2</c:v>
                </c:pt>
                <c:pt idx="6">
                  <c:v>6.6210346189285299E-2</c:v>
                </c:pt>
                <c:pt idx="7">
                  <c:v>6.5947084375411399E-2</c:v>
                </c:pt>
                <c:pt idx="8">
                  <c:v>0.13163090693694901</c:v>
                </c:pt>
                <c:pt idx="9">
                  <c:v>0.19178623140713499</c:v>
                </c:pt>
                <c:pt idx="10">
                  <c:v>0.28090035540344899</c:v>
                </c:pt>
                <c:pt idx="11">
                  <c:v>0.35316572331183399</c:v>
                </c:pt>
                <c:pt idx="12">
                  <c:v>0.46636830327760997</c:v>
                </c:pt>
                <c:pt idx="13">
                  <c:v>0.54929577464788804</c:v>
                </c:pt>
                <c:pt idx="14">
                  <c:v>0.68882453600105298</c:v>
                </c:pt>
                <c:pt idx="15">
                  <c:v>0.795445570619982</c:v>
                </c:pt>
                <c:pt idx="16">
                  <c:v>1.0007897854416219</c:v>
                </c:pt>
                <c:pt idx="17">
                  <c:v>1.146900092141635</c:v>
                </c:pt>
                <c:pt idx="18">
                  <c:v>1.3877846518362511</c:v>
                </c:pt>
              </c:numCache>
            </c:numRef>
          </c:yVal>
          <c:smooth val="0"/>
        </c:ser>
        <c:ser>
          <c:idx val="2"/>
          <c:order val="2"/>
          <c:tx>
            <c:v>PC-11B 10W-30</c:v>
          </c:tx>
          <c:xVal>
            <c:numRef>
              <c:f>Data!$D$53:$D$77</c:f>
              <c:numCache>
                <c:formatCode>General</c:formatCode>
                <c:ptCount val="19"/>
                <c:pt idx="0">
                  <c:v>0</c:v>
                </c:pt>
                <c:pt idx="1">
                  <c:v>48</c:v>
                </c:pt>
                <c:pt idx="2">
                  <c:v>96</c:v>
                </c:pt>
                <c:pt idx="3">
                  <c:v>120</c:v>
                </c:pt>
                <c:pt idx="4">
                  <c:v>144</c:v>
                </c:pt>
                <c:pt idx="5">
                  <c:v>168</c:v>
                </c:pt>
                <c:pt idx="6">
                  <c:v>192</c:v>
                </c:pt>
                <c:pt idx="7">
                  <c:v>216</c:v>
                </c:pt>
                <c:pt idx="8">
                  <c:v>240</c:v>
                </c:pt>
                <c:pt idx="9">
                  <c:v>252</c:v>
                </c:pt>
                <c:pt idx="10">
                  <c:v>264</c:v>
                </c:pt>
                <c:pt idx="11">
                  <c:v>276</c:v>
                </c:pt>
                <c:pt idx="12">
                  <c:v>288</c:v>
                </c:pt>
                <c:pt idx="13">
                  <c:v>300</c:v>
                </c:pt>
                <c:pt idx="14">
                  <c:v>312</c:v>
                </c:pt>
                <c:pt idx="15">
                  <c:v>324</c:v>
                </c:pt>
                <c:pt idx="16">
                  <c:v>336</c:v>
                </c:pt>
                <c:pt idx="17">
                  <c:v>348</c:v>
                </c:pt>
                <c:pt idx="18">
                  <c:v>360</c:v>
                </c:pt>
              </c:numCache>
            </c:numRef>
          </c:xVal>
          <c:yVal>
            <c:numRef>
              <c:f>Data!$F$53:$F$77</c:f>
              <c:numCache>
                <c:formatCode>0%</c:formatCode>
                <c:ptCount val="19"/>
                <c:pt idx="0">
                  <c:v>0</c:v>
                </c:pt>
                <c:pt idx="1">
                  <c:v>-2.7960526315789401E-2</c:v>
                </c:pt>
                <c:pt idx="2">
                  <c:v>8.2236842105263205E-3</c:v>
                </c:pt>
                <c:pt idx="3">
                  <c:v>3.1250000000000097E-2</c:v>
                </c:pt>
                <c:pt idx="4">
                  <c:v>5.0986842105263198E-2</c:v>
                </c:pt>
                <c:pt idx="5">
                  <c:v>6.7434210526315902E-2</c:v>
                </c:pt>
                <c:pt idx="6">
                  <c:v>8.0592105263158006E-2</c:v>
                </c:pt>
                <c:pt idx="7">
                  <c:v>0.100328947368421</c:v>
                </c:pt>
                <c:pt idx="8">
                  <c:v>0.105263157894737</c:v>
                </c:pt>
                <c:pt idx="9">
                  <c:v>0.118421052631579</c:v>
                </c:pt>
                <c:pt idx="10">
                  <c:v>0.12993421052631601</c:v>
                </c:pt>
                <c:pt idx="11">
                  <c:v>0.118421052631579</c:v>
                </c:pt>
                <c:pt idx="12">
                  <c:v>0.12993421052631601</c:v>
                </c:pt>
                <c:pt idx="13">
                  <c:v>0.134868421052632</c:v>
                </c:pt>
                <c:pt idx="14">
                  <c:v>0.134868421052632</c:v>
                </c:pt>
                <c:pt idx="15">
                  <c:v>0.15131578947368399</c:v>
                </c:pt>
                <c:pt idx="16">
                  <c:v>0.18421052631578899</c:v>
                </c:pt>
                <c:pt idx="17">
                  <c:v>0.167763157894737</c:v>
                </c:pt>
                <c:pt idx="18">
                  <c:v>0.28289473684210498</c:v>
                </c:pt>
              </c:numCache>
            </c:numRef>
          </c:yVal>
          <c:smooth val="0"/>
        </c:ser>
        <c:dLbls>
          <c:showLegendKey val="0"/>
          <c:showVal val="0"/>
          <c:showCatName val="0"/>
          <c:showSerName val="0"/>
          <c:showPercent val="0"/>
          <c:showBubbleSize val="0"/>
        </c:dLbls>
        <c:axId val="398308864"/>
        <c:axId val="398310784"/>
      </c:scatterChart>
      <c:valAx>
        <c:axId val="398308864"/>
        <c:scaling>
          <c:orientation val="minMax"/>
        </c:scaling>
        <c:delete val="0"/>
        <c:axPos val="b"/>
        <c:title>
          <c:tx>
            <c:rich>
              <a:bodyPr/>
              <a:lstStyle/>
              <a:p>
                <a:pPr>
                  <a:defRPr sz="2000"/>
                </a:pPr>
                <a:r>
                  <a:rPr lang="en-US" sz="1200" dirty="0"/>
                  <a:t>Test Hours</a:t>
                </a:r>
              </a:p>
            </c:rich>
          </c:tx>
          <c:layout>
            <c:manualLayout>
              <c:xMode val="edge"/>
              <c:yMode val="edge"/>
              <c:x val="0.52724075590096697"/>
              <c:y val="0.91366819748301098"/>
            </c:manualLayout>
          </c:layout>
          <c:overlay val="0"/>
        </c:title>
        <c:numFmt formatCode="General" sourceLinked="1"/>
        <c:majorTickMark val="none"/>
        <c:minorTickMark val="none"/>
        <c:tickLblPos val="nextTo"/>
        <c:txPr>
          <a:bodyPr/>
          <a:lstStyle/>
          <a:p>
            <a:pPr>
              <a:defRPr sz="1600"/>
            </a:pPr>
            <a:endParaRPr lang="en-US"/>
          </a:p>
        </c:txPr>
        <c:crossAx val="398310784"/>
        <c:crosses val="autoZero"/>
        <c:crossBetween val="midCat"/>
      </c:valAx>
      <c:valAx>
        <c:axId val="398310784"/>
        <c:scaling>
          <c:orientation val="minMax"/>
          <c:max val="3"/>
          <c:min val="0"/>
        </c:scaling>
        <c:delete val="0"/>
        <c:axPos val="l"/>
        <c:majorGridlines/>
        <c:title>
          <c:tx>
            <c:rich>
              <a:bodyPr/>
              <a:lstStyle/>
              <a:p>
                <a:pPr>
                  <a:defRPr sz="2000"/>
                </a:pPr>
                <a:r>
                  <a:rPr lang="en-US" sz="1600" dirty="0" smtClean="0"/>
                  <a:t>Viscosity Increase %</a:t>
                </a:r>
                <a:endParaRPr lang="en-US" sz="1600" dirty="0"/>
              </a:p>
            </c:rich>
          </c:tx>
          <c:layout>
            <c:manualLayout>
              <c:xMode val="edge"/>
              <c:yMode val="edge"/>
              <c:x val="2.1013039323054501E-2"/>
              <c:y val="0.26304119628621597"/>
            </c:manualLayout>
          </c:layout>
          <c:overlay val="0"/>
        </c:title>
        <c:numFmt formatCode="0%" sourceLinked="0"/>
        <c:majorTickMark val="none"/>
        <c:minorTickMark val="none"/>
        <c:tickLblPos val="nextTo"/>
        <c:txPr>
          <a:bodyPr/>
          <a:lstStyle/>
          <a:p>
            <a:pPr>
              <a:defRPr sz="1600"/>
            </a:pPr>
            <a:endParaRPr lang="en-US"/>
          </a:p>
        </c:txPr>
        <c:crossAx val="398308864"/>
        <c:crosses val="autoZero"/>
        <c:crossBetween val="midCat"/>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0.27295</cdr:x>
      <cdr:y>0.17801</cdr:y>
    </cdr:from>
    <cdr:to>
      <cdr:x>0.52125</cdr:x>
      <cdr:y>0.4784</cdr:y>
    </cdr:to>
    <cdr:grpSp>
      <cdr:nvGrpSpPr>
        <cdr:cNvPr id="2" name="Group 1"/>
        <cdr:cNvGrpSpPr/>
      </cdr:nvGrpSpPr>
      <cdr:grpSpPr>
        <a:xfrm xmlns:a="http://schemas.openxmlformats.org/drawingml/2006/main">
          <a:off x="1810037" y="739507"/>
          <a:ext cx="1646573" cy="1247909"/>
          <a:chOff x="6686829" y="2344555"/>
          <a:chExt cx="1029138" cy="1039909"/>
        </a:xfrm>
      </cdr:grpSpPr>
      <cdr:sp macro="" textlink="">
        <cdr:nvSpPr>
          <cdr:cNvPr id="3" name="TextBox 3"/>
          <cdr:cNvSpPr txBox="1"/>
        </cdr:nvSpPr>
        <cdr:spPr>
          <a:xfrm xmlns:a="http://schemas.openxmlformats.org/drawingml/2006/main">
            <a:off x="6696768" y="2344555"/>
            <a:ext cx="764679" cy="25647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xmlns:a="http://schemas.openxmlformats.org/drawingml/2006/main">
            <a:r>
              <a:rPr lang="en-US" sz="1400" dirty="0" smtClean="0">
                <a:solidFill>
                  <a:srgbClr val="0070C0"/>
                </a:solidFill>
                <a:latin typeface="+mn-lt"/>
              </a:rPr>
              <a:t>CJ-4 Premium</a:t>
            </a:r>
            <a:endParaRPr lang="en-US" sz="1400" dirty="0">
              <a:solidFill>
                <a:srgbClr val="0070C0"/>
              </a:solidFill>
              <a:latin typeface="+mn-lt"/>
            </a:endParaRPr>
          </a:p>
        </cdr:txBody>
      </cdr:sp>
      <cdr:sp macro="" textlink="">
        <cdr:nvSpPr>
          <cdr:cNvPr id="4" name="TextBox 6"/>
          <cdr:cNvSpPr txBox="1"/>
        </cdr:nvSpPr>
        <cdr:spPr>
          <a:xfrm xmlns:a="http://schemas.openxmlformats.org/drawingml/2006/main">
            <a:off x="6686829" y="2720741"/>
            <a:ext cx="1029138" cy="25647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xmlns:a="http://schemas.openxmlformats.org/drawingml/2006/main">
            <a:r>
              <a:rPr lang="en-US" sz="1400" dirty="0" smtClean="0">
                <a:solidFill>
                  <a:srgbClr val="C00000"/>
                </a:solidFill>
                <a:latin typeface="+mn-lt"/>
              </a:rPr>
              <a:t>CJ-4 Semi-Synthetic</a:t>
            </a:r>
            <a:endParaRPr lang="en-US" sz="1400" dirty="0">
              <a:solidFill>
                <a:srgbClr val="C00000"/>
              </a:solidFill>
              <a:latin typeface="+mn-lt"/>
            </a:endParaRPr>
          </a:p>
        </cdr:txBody>
      </cdr:sp>
      <cdr:sp macro="" textlink="">
        <cdr:nvSpPr>
          <cdr:cNvPr id="5" name="TextBox 8"/>
          <cdr:cNvSpPr txBox="1"/>
        </cdr:nvSpPr>
        <cdr:spPr>
          <a:xfrm xmlns:a="http://schemas.openxmlformats.org/drawingml/2006/main">
            <a:off x="6696767" y="3127986"/>
            <a:ext cx="843742" cy="25647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xmlns:a="http://schemas.openxmlformats.org/drawingml/2006/main">
            <a:r>
              <a:rPr lang="en-US" sz="1400" dirty="0" smtClean="0">
                <a:solidFill>
                  <a:srgbClr val="4E9F11"/>
                </a:solidFill>
                <a:latin typeface="+mn-lt"/>
              </a:rPr>
              <a:t>PC-11 Premium</a:t>
            </a:r>
            <a:endParaRPr lang="en-US" sz="1400" dirty="0">
              <a:solidFill>
                <a:srgbClr val="4E9F11"/>
              </a:solidFill>
              <a:latin typeface="+mn-lt"/>
            </a:endParaRPr>
          </a:p>
        </cdr:txBody>
      </cdr:sp>
    </cdr:grpSp>
  </cdr:relSizeAnchor>
  <cdr:relSizeAnchor xmlns:cdr="http://schemas.openxmlformats.org/drawingml/2006/chartDrawing">
    <cdr:from>
      <cdr:x>0.2446</cdr:x>
      <cdr:y>0.04362</cdr:y>
    </cdr:from>
    <cdr:to>
      <cdr:x>0.93765</cdr:x>
      <cdr:y>0.13781</cdr:y>
    </cdr:to>
    <cdr:sp macro="" textlink="">
      <cdr:nvSpPr>
        <cdr:cNvPr id="6" name="TextBox 5"/>
        <cdr:cNvSpPr txBox="1"/>
      </cdr:nvSpPr>
      <cdr:spPr>
        <a:xfrm xmlns:a="http://schemas.openxmlformats.org/drawingml/2006/main">
          <a:off x="1013773" y="113252"/>
          <a:ext cx="2872427" cy="2445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smtClean="0"/>
            <a:t>Volvo T-13 Results</a:t>
          </a:r>
          <a:endParaRPr lang="en-US" sz="16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EMprint" panose="020B0503020204020204" pitchFamily="34" charset="0"/>
                <a:ea typeface="EMprint" panose="020B0503020204020204" pitchFamily="34" charset="0"/>
                <a:cs typeface="EMprin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EMprint" panose="020B0503020204020204" pitchFamily="34" charset="0"/>
                <a:ea typeface="EMprint" panose="020B0503020204020204" pitchFamily="34" charset="0"/>
                <a:cs typeface="EMprint"/>
              </a:defRPr>
            </a:lvl1pPr>
          </a:lstStyle>
          <a:p>
            <a:fld id="{2993A11A-F6A3-7043-ACF7-3661B650AFBB}" type="datetimeFigureOut">
              <a:rPr lang="en-US" smtClean="0"/>
              <a:pPr/>
              <a:t>1/5/2017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EMprint" panose="020B0503020204020204" pitchFamily="34" charset="0"/>
                <a:ea typeface="EMprint" panose="020B0503020204020204" pitchFamily="34" charset="0"/>
                <a:cs typeface="EMprin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EMprint" panose="020B0503020204020204" pitchFamily="34" charset="0"/>
                <a:ea typeface="EMprint" panose="020B0503020204020204" pitchFamily="34" charset="0"/>
                <a:cs typeface="EMprint"/>
              </a:defRPr>
            </a:lvl1pPr>
          </a:lstStyle>
          <a:p>
            <a:fld id="{F9EC3AE7-E7CD-3E40-8A99-1203D93D3F3D}" type="slidenum">
              <a:rPr lang="en-US" smtClean="0"/>
              <a:pPr/>
              <a:t>‹#›</a:t>
            </a:fld>
            <a:endParaRPr lang="en-US" dirty="0"/>
          </a:p>
        </p:txBody>
      </p:sp>
    </p:spTree>
    <p:extLst>
      <p:ext uri="{BB962C8B-B14F-4D97-AF65-F5344CB8AC3E}">
        <p14:creationId xmlns:p14="http://schemas.microsoft.com/office/powerpoint/2010/main" val="778668903"/>
      </p:ext>
    </p:extLst>
  </p:cSld>
  <p:clrMap bg1="lt1" tx1="dk1" bg2="lt2" tx2="dk2" accent1="accent1" accent2="accent2" accent3="accent3" accent4="accent4" accent5="accent5" accent6="accent6" hlink="hlink" folHlink="folHlink"/>
  <p:notesStyle>
    <a:lvl1pPr marL="0" algn="l" defTabSz="653110" rtl="0" eaLnBrk="1" latinLnBrk="0" hangingPunct="1">
      <a:defRPr sz="1800" kern="1200">
        <a:solidFill>
          <a:schemeClr val="tx1"/>
        </a:solidFill>
        <a:latin typeface="EMprint" panose="020B0503020204020204" pitchFamily="34" charset="0"/>
        <a:ea typeface="+mn-ea"/>
        <a:cs typeface="+mn-cs"/>
      </a:defRPr>
    </a:lvl1pPr>
    <a:lvl2pPr marL="653110" algn="l" defTabSz="653110" rtl="0" eaLnBrk="1" latinLnBrk="0" hangingPunct="1">
      <a:defRPr sz="1800" kern="1200">
        <a:solidFill>
          <a:schemeClr val="tx1"/>
        </a:solidFill>
        <a:latin typeface="EMprint" panose="020B0503020204020204" pitchFamily="34" charset="0"/>
        <a:ea typeface="+mn-ea"/>
        <a:cs typeface="+mn-cs"/>
      </a:defRPr>
    </a:lvl2pPr>
    <a:lvl3pPr marL="1306221" algn="l" defTabSz="653110" rtl="0" eaLnBrk="1" latinLnBrk="0" hangingPunct="1">
      <a:defRPr sz="1800" kern="1200">
        <a:solidFill>
          <a:schemeClr val="tx1"/>
        </a:solidFill>
        <a:latin typeface="EMprint" panose="020B0503020204020204" pitchFamily="34" charset="0"/>
        <a:ea typeface="+mn-ea"/>
        <a:cs typeface="+mn-cs"/>
      </a:defRPr>
    </a:lvl3pPr>
    <a:lvl4pPr marL="1959331" algn="l" defTabSz="653110" rtl="0" eaLnBrk="1" latinLnBrk="0" hangingPunct="1">
      <a:defRPr sz="1800" kern="1200">
        <a:solidFill>
          <a:schemeClr val="tx1"/>
        </a:solidFill>
        <a:latin typeface="EMprint" panose="020B0503020204020204" pitchFamily="34" charset="0"/>
        <a:ea typeface="+mn-ea"/>
        <a:cs typeface="+mn-cs"/>
      </a:defRPr>
    </a:lvl4pPr>
    <a:lvl5pPr marL="2612442" algn="l" defTabSz="653110" rtl="0" eaLnBrk="1" latinLnBrk="0" hangingPunct="1">
      <a:defRPr sz="1800" kern="1200">
        <a:solidFill>
          <a:schemeClr val="tx1"/>
        </a:solidFill>
        <a:latin typeface="EMprint" panose="020B0503020204020204" pitchFamily="34" charset="0"/>
        <a:ea typeface="+mn-ea"/>
        <a:cs typeface="+mn-cs"/>
      </a:defRPr>
    </a:lvl5pPr>
    <a:lvl6pPr marL="3265550" algn="l" defTabSz="653110" rtl="0" eaLnBrk="1" latinLnBrk="0" hangingPunct="1">
      <a:defRPr sz="1800" kern="1200">
        <a:solidFill>
          <a:schemeClr val="tx1"/>
        </a:solidFill>
        <a:latin typeface="+mn-lt"/>
        <a:ea typeface="+mn-ea"/>
        <a:cs typeface="+mn-cs"/>
      </a:defRPr>
    </a:lvl6pPr>
    <a:lvl7pPr marL="3918661" algn="l" defTabSz="653110" rtl="0" eaLnBrk="1" latinLnBrk="0" hangingPunct="1">
      <a:defRPr sz="1800" kern="1200">
        <a:solidFill>
          <a:schemeClr val="tx1"/>
        </a:solidFill>
        <a:latin typeface="+mn-lt"/>
        <a:ea typeface="+mn-ea"/>
        <a:cs typeface="+mn-cs"/>
      </a:defRPr>
    </a:lvl7pPr>
    <a:lvl8pPr marL="4571771" algn="l" defTabSz="653110" rtl="0" eaLnBrk="1" latinLnBrk="0" hangingPunct="1">
      <a:defRPr sz="1800" kern="1200">
        <a:solidFill>
          <a:schemeClr val="tx1"/>
        </a:solidFill>
        <a:latin typeface="+mn-lt"/>
        <a:ea typeface="+mn-ea"/>
        <a:cs typeface="+mn-cs"/>
      </a:defRPr>
    </a:lvl8pPr>
    <a:lvl9pPr marL="5224882" algn="l" defTabSz="65311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103182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smtClean="0">
                <a:solidFill>
                  <a:schemeClr val="tx1"/>
                </a:solidFill>
                <a:latin typeface="EMprint" panose="020B0503020204020204" pitchFamily="34" charset="0"/>
                <a:ea typeface="+mn-ea"/>
                <a:cs typeface="+mn-cs"/>
              </a:rPr>
              <a:t>“The industry is moving to Higher engine temperatures.  The higher temps allow for better combustion in the cylinder and less after treatment (EGR in particular).  The down side to the higher engine temperatures  is that it puts significant oxidative stress on the oil.  (hence why PC-11 oil must have higher oxidation stability).</a:t>
            </a:r>
          </a:p>
          <a:p>
            <a:endParaRPr lang="en-US" sz="1800" kern="1200" dirty="0" smtClean="0">
              <a:solidFill>
                <a:schemeClr val="tx1"/>
              </a:solidFill>
              <a:latin typeface="EMprint" panose="020B0503020204020204" pitchFamily="34" charset="0"/>
              <a:ea typeface="+mn-ea"/>
              <a:cs typeface="+mn-cs"/>
            </a:endParaRPr>
          </a:p>
          <a:p>
            <a:r>
              <a:rPr lang="en-US" sz="1800" kern="1200" dirty="0" smtClean="0">
                <a:solidFill>
                  <a:schemeClr val="tx1"/>
                </a:solidFill>
                <a:latin typeface="EMprint" panose="020B0503020204020204" pitchFamily="34" charset="0"/>
                <a:ea typeface="+mn-ea"/>
                <a:cs typeface="+mn-cs"/>
              </a:rPr>
              <a:t>Higher</a:t>
            </a:r>
            <a:r>
              <a:rPr lang="en-US" sz="1800" kern="1200" baseline="0" dirty="0" smtClean="0">
                <a:solidFill>
                  <a:schemeClr val="tx1"/>
                </a:solidFill>
                <a:latin typeface="EMprint" panose="020B0503020204020204" pitchFamily="34" charset="0"/>
                <a:ea typeface="+mn-ea"/>
                <a:cs typeface="+mn-cs"/>
              </a:rPr>
              <a:t> tolerances in injectors?</a:t>
            </a:r>
            <a:endParaRPr lang="en-US" sz="1800" kern="1200" dirty="0" smtClean="0">
              <a:solidFill>
                <a:schemeClr val="tx1"/>
              </a:solidFill>
              <a:latin typeface="EMprint" panose="020B0503020204020204" pitchFamily="34" charset="0"/>
              <a:ea typeface="+mn-ea"/>
              <a:cs typeface="+mn-cs"/>
            </a:endParaRPr>
          </a:p>
        </p:txBody>
      </p:sp>
      <p:sp>
        <p:nvSpPr>
          <p:cNvPr id="4" name="Slide Number Placeholder 3"/>
          <p:cNvSpPr>
            <a:spLocks noGrp="1"/>
          </p:cNvSpPr>
          <p:nvPr>
            <p:ph type="sldNum" sz="quarter" idx="10"/>
          </p:nvPr>
        </p:nvSpPr>
        <p:spPr/>
        <p:txBody>
          <a:bodyPr/>
          <a:lstStyle/>
          <a:p>
            <a:fld id="{F9EC3AE7-E7CD-3E40-8A99-1203D93D3F3D}" type="slidenum">
              <a:rPr lang="en-US" smtClean="0"/>
              <a:pPr/>
              <a:t>13</a:t>
            </a:fld>
            <a:endParaRPr lang="en-US" dirty="0"/>
          </a:p>
        </p:txBody>
      </p:sp>
    </p:spTree>
    <p:extLst>
      <p:ext uri="{BB962C8B-B14F-4D97-AF65-F5344CB8AC3E}">
        <p14:creationId xmlns:p14="http://schemas.microsoft.com/office/powerpoint/2010/main" val="141731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15</a:t>
            </a:fld>
            <a:endParaRPr lang="en-US" dirty="0"/>
          </a:p>
        </p:txBody>
      </p:sp>
    </p:spTree>
    <p:extLst>
      <p:ext uri="{BB962C8B-B14F-4D97-AF65-F5344CB8AC3E}">
        <p14:creationId xmlns:p14="http://schemas.microsoft.com/office/powerpoint/2010/main" val="3378430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12579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20</a:t>
            </a:fld>
            <a:endParaRPr lang="en-US" dirty="0"/>
          </a:p>
        </p:txBody>
      </p:sp>
    </p:spTree>
    <p:extLst>
      <p:ext uri="{BB962C8B-B14F-4D97-AF65-F5344CB8AC3E}">
        <p14:creationId xmlns:p14="http://schemas.microsoft.com/office/powerpoint/2010/main" val="344424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21</a:t>
            </a:fld>
            <a:endParaRPr lang="en-US" dirty="0"/>
          </a:p>
        </p:txBody>
      </p:sp>
    </p:spTree>
    <p:extLst>
      <p:ext uri="{BB962C8B-B14F-4D97-AF65-F5344CB8AC3E}">
        <p14:creationId xmlns:p14="http://schemas.microsoft.com/office/powerpoint/2010/main" val="311753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125793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23</a:t>
            </a:fld>
            <a:endParaRPr lang="en-US" dirty="0"/>
          </a:p>
        </p:txBody>
      </p:sp>
    </p:spTree>
    <p:extLst>
      <p:ext uri="{BB962C8B-B14F-4D97-AF65-F5344CB8AC3E}">
        <p14:creationId xmlns:p14="http://schemas.microsoft.com/office/powerpoint/2010/main" val="4220565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chart per Thomas email </a:t>
            </a:r>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48</a:t>
            </a:fld>
            <a:endParaRPr lang="en-US" dirty="0"/>
          </a:p>
        </p:txBody>
      </p:sp>
    </p:spTree>
    <p:extLst>
      <p:ext uri="{BB962C8B-B14F-4D97-AF65-F5344CB8AC3E}">
        <p14:creationId xmlns:p14="http://schemas.microsoft.com/office/powerpoint/2010/main" val="3999751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50</a:t>
            </a:fld>
            <a:endParaRPr lang="en-US" dirty="0"/>
          </a:p>
        </p:txBody>
      </p:sp>
    </p:spTree>
    <p:extLst>
      <p:ext uri="{BB962C8B-B14F-4D97-AF65-F5344CB8AC3E}">
        <p14:creationId xmlns:p14="http://schemas.microsoft.com/office/powerpoint/2010/main" val="2683527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12579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125793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12579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53110" rtl="0" eaLnBrk="1" fontAlgn="auto" latinLnBrk="0" hangingPunct="1">
              <a:lnSpc>
                <a:spcPct val="100000"/>
              </a:lnSpc>
              <a:spcBef>
                <a:spcPts val="0"/>
              </a:spcBef>
              <a:spcAft>
                <a:spcPts val="0"/>
              </a:spcAft>
              <a:buClrTx/>
              <a:buSzTx/>
              <a:buFontTx/>
              <a:buNone/>
              <a:tabLst/>
              <a:defRPr/>
            </a:pPr>
            <a:r>
              <a:rPr lang="en-US" sz="1800" dirty="0" smtClean="0">
                <a:solidFill>
                  <a:schemeClr val="bg2"/>
                </a:solidFill>
              </a:rPr>
              <a:t>*ULSD – Ultra Low Sulfur content in Diesel</a:t>
            </a:r>
          </a:p>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4</a:t>
            </a:fld>
            <a:endParaRPr lang="en-US" dirty="0"/>
          </a:p>
        </p:txBody>
      </p:sp>
    </p:spTree>
    <p:extLst>
      <p:ext uri="{BB962C8B-B14F-4D97-AF65-F5344CB8AC3E}">
        <p14:creationId xmlns:p14="http://schemas.microsoft.com/office/powerpoint/2010/main" val="73737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EC3AE7-E7CD-3E40-8A99-1203D93D3F3D}" type="slidenum">
              <a:rPr lang="en-US" smtClean="0"/>
              <a:pPr/>
              <a:t>5</a:t>
            </a:fld>
            <a:endParaRPr lang="en-US" dirty="0"/>
          </a:p>
        </p:txBody>
      </p:sp>
    </p:spTree>
    <p:extLst>
      <p:ext uri="{BB962C8B-B14F-4D97-AF65-F5344CB8AC3E}">
        <p14:creationId xmlns:p14="http://schemas.microsoft.com/office/powerpoint/2010/main" val="1417315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6</a:t>
            </a:fld>
            <a:endParaRPr lang="en-US" dirty="0"/>
          </a:p>
        </p:txBody>
      </p:sp>
    </p:spTree>
    <p:extLst>
      <p:ext uri="{BB962C8B-B14F-4D97-AF65-F5344CB8AC3E}">
        <p14:creationId xmlns:p14="http://schemas.microsoft.com/office/powerpoint/2010/main" val="248302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smtClean="0">
                <a:solidFill>
                  <a:schemeClr val="tx1"/>
                </a:solidFill>
                <a:latin typeface="EMprint" panose="020B0503020204020204" pitchFamily="34" charset="0"/>
                <a:ea typeface="+mn-ea"/>
                <a:cs typeface="+mn-cs"/>
              </a:rPr>
              <a:t>“The industry is moving to Higher engine temperatures.  The higher temps allow for better combustion in the cylinder and less after treatment (EGR in particular).  The down side to the higher engine temperatures  is that it puts significant oxidative stress on the oil.  (hence why PC-11 oil must have higher oxidation stability).</a:t>
            </a:r>
          </a:p>
          <a:p>
            <a:endParaRPr lang="en-US" sz="1800" kern="1200" dirty="0" smtClean="0">
              <a:solidFill>
                <a:schemeClr val="tx1"/>
              </a:solidFill>
              <a:latin typeface="EMprint" panose="020B0503020204020204" pitchFamily="34" charset="0"/>
              <a:ea typeface="+mn-ea"/>
              <a:cs typeface="+mn-cs"/>
            </a:endParaRPr>
          </a:p>
          <a:p>
            <a:r>
              <a:rPr lang="en-US" sz="1800" kern="1200" dirty="0" smtClean="0">
                <a:solidFill>
                  <a:schemeClr val="tx1"/>
                </a:solidFill>
                <a:latin typeface="EMprint" panose="020B0503020204020204" pitchFamily="34" charset="0"/>
                <a:ea typeface="+mn-ea"/>
                <a:cs typeface="+mn-cs"/>
              </a:rPr>
              <a:t>Higher</a:t>
            </a:r>
            <a:r>
              <a:rPr lang="en-US" sz="1800" kern="1200" baseline="0" dirty="0" smtClean="0">
                <a:solidFill>
                  <a:schemeClr val="tx1"/>
                </a:solidFill>
                <a:latin typeface="EMprint" panose="020B0503020204020204" pitchFamily="34" charset="0"/>
                <a:ea typeface="+mn-ea"/>
                <a:cs typeface="+mn-cs"/>
              </a:rPr>
              <a:t> tolerances in injectors?</a:t>
            </a:r>
            <a:endParaRPr lang="en-US" sz="1800" kern="1200" dirty="0" smtClean="0">
              <a:solidFill>
                <a:schemeClr val="tx1"/>
              </a:solidFill>
              <a:latin typeface="EMprint" panose="020B0503020204020204" pitchFamily="34" charset="0"/>
              <a:ea typeface="+mn-ea"/>
              <a:cs typeface="+mn-cs"/>
            </a:endParaRPr>
          </a:p>
        </p:txBody>
      </p:sp>
      <p:sp>
        <p:nvSpPr>
          <p:cNvPr id="4" name="Slide Number Placeholder 3"/>
          <p:cNvSpPr>
            <a:spLocks noGrp="1"/>
          </p:cNvSpPr>
          <p:nvPr>
            <p:ph type="sldNum" sz="quarter" idx="10"/>
          </p:nvPr>
        </p:nvSpPr>
        <p:spPr/>
        <p:txBody>
          <a:bodyPr/>
          <a:lstStyle/>
          <a:p>
            <a:fld id="{F9EC3AE7-E7CD-3E40-8A99-1203D93D3F3D}" type="slidenum">
              <a:rPr lang="en-US" smtClean="0"/>
              <a:pPr/>
              <a:t>7</a:t>
            </a:fld>
            <a:endParaRPr lang="en-US" dirty="0"/>
          </a:p>
        </p:txBody>
      </p:sp>
    </p:spTree>
    <p:extLst>
      <p:ext uri="{BB962C8B-B14F-4D97-AF65-F5344CB8AC3E}">
        <p14:creationId xmlns:p14="http://schemas.microsoft.com/office/powerpoint/2010/main" val="1417315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smtClean="0">
                <a:solidFill>
                  <a:schemeClr val="tx1"/>
                </a:solidFill>
                <a:latin typeface="EMprint" panose="020B0503020204020204" pitchFamily="34" charset="0"/>
                <a:ea typeface="+mn-ea"/>
                <a:cs typeface="+mn-cs"/>
              </a:rPr>
              <a:t>“The industry is moving to Higher engine temperatures.  The higher temps allow for better combustion in the cylinder and less after treatment (EGR in particular).  The down side to the higher engine temperatures  is that it puts significant oxidative stress on the oil.  (hence why PC-11 oil must have higher oxidation stability).</a:t>
            </a:r>
          </a:p>
          <a:p>
            <a:endParaRPr lang="en-US" sz="1800" kern="1200" dirty="0" smtClean="0">
              <a:solidFill>
                <a:schemeClr val="tx1"/>
              </a:solidFill>
              <a:latin typeface="EMprint" panose="020B0503020204020204" pitchFamily="34" charset="0"/>
              <a:ea typeface="+mn-ea"/>
              <a:cs typeface="+mn-cs"/>
            </a:endParaRPr>
          </a:p>
          <a:p>
            <a:r>
              <a:rPr lang="en-US" sz="1800" kern="1200" dirty="0" smtClean="0">
                <a:solidFill>
                  <a:schemeClr val="tx1"/>
                </a:solidFill>
                <a:latin typeface="EMprint" panose="020B0503020204020204" pitchFamily="34" charset="0"/>
                <a:ea typeface="+mn-ea"/>
                <a:cs typeface="+mn-cs"/>
              </a:rPr>
              <a:t>Higher</a:t>
            </a:r>
            <a:r>
              <a:rPr lang="en-US" sz="1800" kern="1200" baseline="0" dirty="0" smtClean="0">
                <a:solidFill>
                  <a:schemeClr val="tx1"/>
                </a:solidFill>
                <a:latin typeface="EMprint" panose="020B0503020204020204" pitchFamily="34" charset="0"/>
                <a:ea typeface="+mn-ea"/>
                <a:cs typeface="+mn-cs"/>
              </a:rPr>
              <a:t> tolerances in injectors?</a:t>
            </a:r>
            <a:endParaRPr lang="en-US" sz="1800" kern="1200" dirty="0" smtClean="0">
              <a:solidFill>
                <a:schemeClr val="tx1"/>
              </a:solidFill>
              <a:latin typeface="EMprint" panose="020B0503020204020204" pitchFamily="34" charset="0"/>
              <a:ea typeface="+mn-ea"/>
              <a:cs typeface="+mn-cs"/>
            </a:endParaRPr>
          </a:p>
        </p:txBody>
      </p:sp>
      <p:sp>
        <p:nvSpPr>
          <p:cNvPr id="4" name="Slide Number Placeholder 3"/>
          <p:cNvSpPr>
            <a:spLocks noGrp="1"/>
          </p:cNvSpPr>
          <p:nvPr>
            <p:ph type="sldNum" sz="quarter" idx="10"/>
          </p:nvPr>
        </p:nvSpPr>
        <p:spPr/>
        <p:txBody>
          <a:bodyPr/>
          <a:lstStyle/>
          <a:p>
            <a:fld id="{F9EC3AE7-E7CD-3E40-8A99-1203D93D3F3D}" type="slidenum">
              <a:rPr lang="en-US" smtClean="0"/>
              <a:pPr/>
              <a:t>8</a:t>
            </a:fld>
            <a:endParaRPr lang="en-US" dirty="0"/>
          </a:p>
        </p:txBody>
      </p:sp>
    </p:spTree>
    <p:extLst>
      <p:ext uri="{BB962C8B-B14F-4D97-AF65-F5344CB8AC3E}">
        <p14:creationId xmlns:p14="http://schemas.microsoft.com/office/powerpoint/2010/main" val="1417315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125793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against</a:t>
            </a:r>
            <a:r>
              <a:rPr lang="en-US" baseline="0" dirty="0" smtClean="0"/>
              <a:t> CJ-4 </a:t>
            </a:r>
            <a:endParaRPr lang="en-US" dirty="0"/>
          </a:p>
        </p:txBody>
      </p:sp>
      <p:sp>
        <p:nvSpPr>
          <p:cNvPr id="4" name="Slide Number Placeholder 3"/>
          <p:cNvSpPr>
            <a:spLocks noGrp="1"/>
          </p:cNvSpPr>
          <p:nvPr>
            <p:ph type="sldNum" sz="quarter" idx="10"/>
          </p:nvPr>
        </p:nvSpPr>
        <p:spPr/>
        <p:txBody>
          <a:bodyPr/>
          <a:lstStyle/>
          <a:p>
            <a:fld id="{F9EC3AE7-E7CD-3E40-8A99-1203D93D3F3D}" type="slidenum">
              <a:rPr lang="en-US" smtClean="0"/>
              <a:pPr/>
              <a:t>12</a:t>
            </a:fld>
            <a:endParaRPr lang="en-US" dirty="0"/>
          </a:p>
        </p:txBody>
      </p:sp>
    </p:spTree>
    <p:extLst>
      <p:ext uri="{BB962C8B-B14F-4D97-AF65-F5344CB8AC3E}">
        <p14:creationId xmlns:p14="http://schemas.microsoft.com/office/powerpoint/2010/main" val="2483023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571502" y="1571626"/>
            <a:ext cx="13487400" cy="577596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571502" y="352426"/>
            <a:ext cx="13487400" cy="9144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214501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13718541" y="0"/>
            <a:ext cx="911859" cy="249556"/>
          </a:xfrm>
          <a:prstGeom prst="rect">
            <a:avLst/>
          </a:prstGeom>
        </p:spPr>
        <p:txBody>
          <a:bodyPr lIns="130622" tIns="65311" rIns="130622" bIns="65311"/>
          <a:lstStyle>
            <a:lvl1pPr>
              <a:defRPr smtClean="0">
                <a:latin typeface="Arial" charset="0"/>
              </a:defRPr>
            </a:lvl1pPr>
          </a:lstStyle>
          <a:p>
            <a:pPr>
              <a:defRPr/>
            </a:pPr>
            <a:fld id="{27B93BF0-0293-4EEF-8265-CEAE14038AAE}" type="slidenum">
              <a:rPr lang="en-US"/>
              <a:pPr>
                <a:defRPr/>
              </a:pPr>
              <a:t>‹#›</a:t>
            </a:fld>
            <a:endParaRPr lang="en-US" dirty="0"/>
          </a:p>
        </p:txBody>
      </p:sp>
      <p:sp>
        <p:nvSpPr>
          <p:cNvPr id="3" name="Rectangle 7"/>
          <p:cNvSpPr>
            <a:spLocks noGrp="1" noChangeArrowheads="1"/>
          </p:cNvSpPr>
          <p:nvPr>
            <p:ph type="ftr" sz="quarter" idx="11"/>
          </p:nvPr>
        </p:nvSpPr>
        <p:spPr>
          <a:xfrm>
            <a:off x="731523" y="7361923"/>
            <a:ext cx="1590766" cy="438150"/>
          </a:xfrm>
          <a:prstGeom prst="rect">
            <a:avLst/>
          </a:prstGeom>
        </p:spPr>
        <p:txBody>
          <a:bodyPr lIns="130622" tIns="65311" rIns="130622" bIns="65311"/>
          <a:lstStyle>
            <a:lvl1pPr>
              <a:defRPr/>
            </a:lvl1pPr>
          </a:lstStyle>
          <a:p>
            <a:pPr>
              <a:defRPr/>
            </a:pPr>
            <a:endParaRPr lang="en-US" dirty="0"/>
          </a:p>
        </p:txBody>
      </p:sp>
    </p:spTree>
    <p:extLst>
      <p:ext uri="{BB962C8B-B14F-4D97-AF65-F5344CB8AC3E}">
        <p14:creationId xmlns:p14="http://schemas.microsoft.com/office/powerpoint/2010/main" val="2360718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2520" y="135256"/>
            <a:ext cx="1316736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86181" y="1609726"/>
            <a:ext cx="13167360" cy="5431154"/>
          </a:xfrm>
        </p:spPr>
        <p:txBody>
          <a:bodyPr/>
          <a:lstStyle/>
          <a:p>
            <a:pPr lvl="0"/>
            <a:endParaRPr lang="en-US" noProof="0" smtClean="0"/>
          </a:p>
        </p:txBody>
      </p:sp>
    </p:spTree>
    <p:extLst>
      <p:ext uri="{BB962C8B-B14F-4D97-AF65-F5344CB8AC3E}">
        <p14:creationId xmlns:p14="http://schemas.microsoft.com/office/powerpoint/2010/main" val="2359096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31520" y="7627621"/>
            <a:ext cx="3413760" cy="438150"/>
          </a:xfrm>
          <a:prstGeom prst="rect">
            <a:avLst/>
          </a:prstGeom>
        </p:spPr>
        <p:txBody>
          <a:bodyPr lIns="130622" tIns="65311" rIns="130622" bIns="65311"/>
          <a:lstStyle/>
          <a:p>
            <a:fld id="{4304969F-E0E2-46F9-9841-72EDD9EDF1AE}" type="datetimeFigureOut">
              <a:rPr lang="en-US" smtClean="0"/>
              <a:t>1/5/2017</a:t>
            </a:fld>
            <a:endParaRPr lang="en-US"/>
          </a:p>
        </p:txBody>
      </p:sp>
      <p:sp>
        <p:nvSpPr>
          <p:cNvPr id="5" name="Footer Placeholder 4"/>
          <p:cNvSpPr>
            <a:spLocks noGrp="1"/>
          </p:cNvSpPr>
          <p:nvPr>
            <p:ph type="ftr" sz="quarter" idx="11"/>
          </p:nvPr>
        </p:nvSpPr>
        <p:spPr>
          <a:xfrm>
            <a:off x="4998720" y="7627621"/>
            <a:ext cx="4632960" cy="438150"/>
          </a:xfrm>
          <a:prstGeom prst="rect">
            <a:avLst/>
          </a:prstGeom>
        </p:spPr>
        <p:txBody>
          <a:bodyPr lIns="130622" tIns="65311" rIns="130622" bIns="65311"/>
          <a:lstStyle/>
          <a:p>
            <a:endParaRPr lang="en-US"/>
          </a:p>
        </p:txBody>
      </p:sp>
      <p:sp>
        <p:nvSpPr>
          <p:cNvPr id="6" name="Slide Number Placeholder 5"/>
          <p:cNvSpPr>
            <a:spLocks noGrp="1"/>
          </p:cNvSpPr>
          <p:nvPr>
            <p:ph type="sldNum" sz="quarter" idx="12"/>
          </p:nvPr>
        </p:nvSpPr>
        <p:spPr>
          <a:xfrm>
            <a:off x="10485120" y="7627621"/>
            <a:ext cx="3413760" cy="438150"/>
          </a:xfrm>
          <a:prstGeom prst="rect">
            <a:avLst/>
          </a:prstGeom>
        </p:spPr>
        <p:txBody>
          <a:bodyPr lIns="130622" tIns="65311" rIns="130622" bIns="65311"/>
          <a:lstStyle/>
          <a:p>
            <a:fld id="{7331B7C3-482A-41C0-8264-45DC79E2B667}" type="slidenum">
              <a:rPr lang="en-US" smtClean="0"/>
              <a:t>‹#›</a:t>
            </a:fld>
            <a:endParaRPr lang="en-US"/>
          </a:p>
        </p:txBody>
      </p:sp>
    </p:spTree>
    <p:extLst>
      <p:ext uri="{BB962C8B-B14F-4D97-AF65-F5344CB8AC3E}">
        <p14:creationId xmlns:p14="http://schemas.microsoft.com/office/powerpoint/2010/main" val="2420859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Blue">
    <p:spTree>
      <p:nvGrpSpPr>
        <p:cNvPr id="1" name=""/>
        <p:cNvGrpSpPr/>
        <p:nvPr/>
      </p:nvGrpSpPr>
      <p:grpSpPr>
        <a:xfrm>
          <a:off x="0" y="0"/>
          <a:ext cx="0" cy="0"/>
          <a:chOff x="0" y="0"/>
          <a:chExt cx="0" cy="0"/>
        </a:xfrm>
      </p:grpSpPr>
      <p:sp>
        <p:nvSpPr>
          <p:cNvPr id="11" name="Title 1"/>
          <p:cNvSpPr>
            <a:spLocks noGrp="1"/>
          </p:cNvSpPr>
          <p:nvPr>
            <p:ph type="ctrTitle"/>
          </p:nvPr>
        </p:nvSpPr>
        <p:spPr bwMode="white">
          <a:xfrm>
            <a:off x="576073" y="2377442"/>
            <a:ext cx="13487400" cy="2325624"/>
          </a:xfrm>
        </p:spPr>
        <p:txBody>
          <a:bodyPr>
            <a:noAutofit/>
          </a:bodyPr>
          <a:lstStyle>
            <a:lvl1pPr>
              <a:lnSpc>
                <a:spcPct val="90000"/>
              </a:lnSpc>
              <a:defRPr sz="6600" b="0" i="0" baseline="0">
                <a:solidFill>
                  <a:schemeClr val="bg1"/>
                </a:solidFill>
                <a:latin typeface="EMprint" panose="020B0503020204020204" pitchFamily="34" charset="0"/>
                <a:cs typeface="EMprint"/>
              </a:defRPr>
            </a:lvl1pPr>
          </a:lstStyle>
          <a:p>
            <a:r>
              <a:rPr lang="en-US" smtClean="0"/>
              <a:t>Click to edit Master title style</a:t>
            </a:r>
            <a:endParaRPr lang="en-US" dirty="0"/>
          </a:p>
        </p:txBody>
      </p:sp>
      <p:sp>
        <p:nvSpPr>
          <p:cNvPr id="12" name="Content Placeholder 4"/>
          <p:cNvSpPr>
            <a:spLocks noGrp="1"/>
          </p:cNvSpPr>
          <p:nvPr>
            <p:ph sz="quarter" idx="11"/>
          </p:nvPr>
        </p:nvSpPr>
        <p:spPr bwMode="white">
          <a:xfrm>
            <a:off x="576072" y="1892215"/>
            <a:ext cx="5852160" cy="377190"/>
          </a:xfrm>
        </p:spPr>
        <p:txBody>
          <a:bodyPr/>
          <a:lstStyle>
            <a:lvl1pPr marL="0" indent="0">
              <a:buNone/>
              <a:defRPr lang="en-US" sz="2200" kern="1200" dirty="0" smtClean="0">
                <a:solidFill>
                  <a:schemeClr val="bg1"/>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pic>
        <p:nvPicPr>
          <p:cNvPr id="2" name="Picture 1" descr="Imperial_en_tm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72638" y="457532"/>
            <a:ext cx="2298192" cy="1286256"/>
          </a:xfrm>
          <a:prstGeom prst="rect">
            <a:avLst/>
          </a:prstGeom>
        </p:spPr>
      </p:pic>
    </p:spTree>
    <p:extLst>
      <p:ext uri="{BB962C8B-B14F-4D97-AF65-F5344CB8AC3E}">
        <p14:creationId xmlns:p14="http://schemas.microsoft.com/office/powerpoint/2010/main" val="1761855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571502" y="1571626"/>
            <a:ext cx="13487400" cy="577596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571502" y="352426"/>
            <a:ext cx="13487400" cy="9144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586846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571502" y="1571626"/>
            <a:ext cx="13487400" cy="5775960"/>
          </a:xfrm>
        </p:spPr>
        <p:txBody>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571502" y="352426"/>
            <a:ext cx="13487400" cy="9144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46030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age with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 y="0"/>
            <a:ext cx="14630400" cy="8229600"/>
          </a:xfrm>
          <a:solidFill>
            <a:schemeClr val="bg1">
              <a:lumMod val="85000"/>
            </a:schemeClr>
          </a:solidFill>
        </p:spPr>
        <p:txBody>
          <a:bodyPr rtlCol="0">
            <a:noAutofit/>
          </a:bodyPr>
          <a:lstStyle>
            <a:lvl1pPr marL="0" indent="0">
              <a:buNone/>
              <a:defRPr sz="1800"/>
            </a:lvl1pPr>
          </a:lstStyle>
          <a:p>
            <a:pPr lvl="0"/>
            <a:r>
              <a:rPr lang="en-US" noProof="0" smtClean="0"/>
              <a:t>Click icon to add picture</a:t>
            </a:r>
            <a:endParaRPr lang="en-US" noProof="0" dirty="0"/>
          </a:p>
        </p:txBody>
      </p:sp>
      <p:sp>
        <p:nvSpPr>
          <p:cNvPr id="2" name="Title 1"/>
          <p:cNvSpPr>
            <a:spLocks noGrp="1"/>
          </p:cNvSpPr>
          <p:nvPr>
            <p:ph type="title"/>
          </p:nvPr>
        </p:nvSpPr>
        <p:spPr>
          <a:xfrm>
            <a:off x="571502" y="352154"/>
            <a:ext cx="13487400" cy="915285"/>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71502" y="1571631"/>
            <a:ext cx="13487400" cy="5431157"/>
          </a:xfrm>
        </p:spPr>
        <p:txBody>
          <a:bodyPr/>
          <a:lstStyle>
            <a:lvl1pPr marL="0" indent="0">
              <a:buFontTx/>
              <a:buNone/>
              <a:defRPr sz="3200" b="0">
                <a:solidFill>
                  <a:schemeClr val="bg1"/>
                </a:solidFill>
              </a:defRPr>
            </a:lvl1pPr>
            <a:lvl2pPr marL="324286" indent="0">
              <a:buFontTx/>
              <a:buNone/>
              <a:defRPr sz="2800">
                <a:solidFill>
                  <a:schemeClr val="bg1"/>
                </a:solidFill>
              </a:defRPr>
            </a:lvl2pPr>
            <a:lvl3pPr marL="648574" indent="0">
              <a:buFontTx/>
              <a:buNone/>
              <a:defRPr sz="2800">
                <a:solidFill>
                  <a:schemeClr val="bg1"/>
                </a:solidFill>
              </a:defRPr>
            </a:lvl3pPr>
            <a:lvl4pPr marL="984202" indent="0">
              <a:buFontTx/>
              <a:buNone/>
              <a:defRPr sz="2800">
                <a:solidFill>
                  <a:schemeClr val="bg1"/>
                </a:solidFill>
              </a:defRPr>
            </a:lvl4pPr>
            <a:lvl5pPr marL="1308486" indent="0">
              <a:buFontTx/>
              <a:buNone/>
              <a:defRPr sz="2800">
                <a:solidFill>
                  <a:schemeClr val="bg1"/>
                </a:solidFill>
              </a:defRPr>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6664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5" name="Chart Placeholder 4"/>
          <p:cNvSpPr>
            <a:spLocks noGrp="1"/>
          </p:cNvSpPr>
          <p:nvPr>
            <p:ph type="chart" sz="quarter" idx="12"/>
          </p:nvPr>
        </p:nvSpPr>
        <p:spPr>
          <a:xfrm>
            <a:off x="2286000" y="2157982"/>
            <a:ext cx="10058400" cy="5185792"/>
          </a:xfrm>
        </p:spPr>
        <p:txBody>
          <a:bodyPr rtlCol="0" anchor="ctr" anchorCtr="1">
            <a:noAutofit/>
          </a:bodyPr>
          <a:lstStyle>
            <a:lvl1pPr marL="0" indent="0">
              <a:buNone/>
              <a:defRPr sz="1800">
                <a:solidFill>
                  <a:srgbClr val="000000"/>
                </a:solidFill>
              </a:defRPr>
            </a:lvl1pPr>
          </a:lstStyle>
          <a:p>
            <a:pPr lvl="0"/>
            <a:r>
              <a:rPr lang="en-US" noProof="0" smtClean="0"/>
              <a:t>Click icon to add chart</a:t>
            </a:r>
            <a:endParaRPr lang="en-US" noProof="0" dirty="0"/>
          </a:p>
        </p:txBody>
      </p:sp>
      <p:sp>
        <p:nvSpPr>
          <p:cNvPr id="8" name="Content Placeholder 7"/>
          <p:cNvSpPr>
            <a:spLocks noGrp="1"/>
          </p:cNvSpPr>
          <p:nvPr>
            <p:ph sz="quarter" idx="10" hasCustomPrompt="1"/>
          </p:nvPr>
        </p:nvSpPr>
        <p:spPr>
          <a:xfrm>
            <a:off x="571502" y="1636083"/>
            <a:ext cx="13487400" cy="509709"/>
          </a:xfrm>
        </p:spPr>
        <p:txBody>
          <a:bodyPr/>
          <a:lstStyle>
            <a:lvl1pPr marL="0" indent="0">
              <a:buFont typeface="Arial"/>
              <a:buNone/>
              <a:defRPr sz="2200">
                <a:solidFill>
                  <a:srgbClr val="000000"/>
                </a:solidFill>
              </a:defRPr>
            </a:lvl1pPr>
            <a:lvl2pPr>
              <a:defRPr sz="2100"/>
            </a:lvl2pPr>
            <a:lvl3pPr>
              <a:defRPr sz="2100"/>
            </a:lvl3pPr>
            <a:lvl4pPr>
              <a:defRPr sz="2100"/>
            </a:lvl4pPr>
            <a:lvl5pPr>
              <a:defRPr sz="2100"/>
            </a:lvl5pPr>
          </a:lstStyle>
          <a:p>
            <a:pPr lvl="0"/>
            <a:r>
              <a:rPr lang="en-US" dirty="0" smtClean="0"/>
              <a:t>Chart title goes here (optional)</a:t>
            </a:r>
            <a:endParaRPr lang="en-US" dirty="0"/>
          </a:p>
        </p:txBody>
      </p:sp>
      <p:sp>
        <p:nvSpPr>
          <p:cNvPr id="4" name="Title 3"/>
          <p:cNvSpPr>
            <a:spLocks noGrp="1"/>
          </p:cNvSpPr>
          <p:nvPr>
            <p:ph type="title"/>
          </p:nvPr>
        </p:nvSpPr>
        <p:spPr>
          <a:xfrm>
            <a:off x="571502" y="352426"/>
            <a:ext cx="13487400" cy="9144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050526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04636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116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ext with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576072" y="352154"/>
            <a:ext cx="6392784" cy="915285"/>
          </a:xfrm>
        </p:spPr>
        <p:txBody>
          <a:bodyPr/>
          <a:lstStyle>
            <a:lvl1pPr>
              <a:defRPr>
                <a:solidFill>
                  <a:srgbClr val="ED1C2E"/>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76072" y="1571631"/>
            <a:ext cx="6400800" cy="5431157"/>
          </a:xfrm>
        </p:spPr>
        <p:txBody>
          <a:bodyPr/>
          <a:lstStyle>
            <a:lvl1pPr>
              <a:spcBef>
                <a:spcPts val="858"/>
              </a:spcBef>
              <a:defRPr sz="2400" b="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2200">
                <a:solidFill>
                  <a:srgbClr val="000000"/>
                </a:solidFill>
              </a:defRPr>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0"/>
          </p:nvPr>
        </p:nvSpPr>
        <p:spPr>
          <a:xfrm>
            <a:off x="8045735" y="0"/>
            <a:ext cx="6584667" cy="8229600"/>
          </a:xfrm>
          <a:solidFill>
            <a:schemeClr val="bg1">
              <a:lumMod val="85000"/>
            </a:schemeClr>
          </a:solidFill>
        </p:spPr>
        <p:txBody>
          <a:bodyPr rtlCol="0">
            <a:noAutofit/>
          </a:bodyPr>
          <a:lstStyle>
            <a:lvl1pPr marL="0" indent="0">
              <a:buNone/>
              <a:defRPr sz="1800">
                <a:solidFill>
                  <a:srgbClr val="000000"/>
                </a:solidFill>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70526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pic>
        <p:nvPicPr>
          <p:cNvPr id="2" name="Picture 1" descr="Imperial_en_tm_blu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92903" y="2421804"/>
            <a:ext cx="5082285" cy="2844462"/>
          </a:xfrm>
          <a:prstGeom prst="rect">
            <a:avLst/>
          </a:prstGeom>
        </p:spPr>
      </p:pic>
    </p:spTree>
    <p:extLst>
      <p:ext uri="{BB962C8B-B14F-4D97-AF65-F5344CB8AC3E}">
        <p14:creationId xmlns:p14="http://schemas.microsoft.com/office/powerpoint/2010/main" val="313639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actoid Blu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571502" y="2062887"/>
            <a:ext cx="13487400" cy="2628594"/>
          </a:xfrm>
        </p:spPr>
        <p:txBody>
          <a:bodyPr anchor="b">
            <a:noAutofit/>
          </a:bodyPr>
          <a:lstStyle>
            <a:lvl1pPr>
              <a:lnSpc>
                <a:spcPct val="90000"/>
              </a:lnSpc>
              <a:defRPr sz="18600" b="0" i="0" baseline="0">
                <a:solidFill>
                  <a:schemeClr val="bg1"/>
                </a:solidFill>
                <a:latin typeface="EMprint" panose="020B0503020204020204" pitchFamily="34" charset="0"/>
                <a:cs typeface="EMprint"/>
              </a:defRPr>
            </a:lvl1pPr>
          </a:lstStyle>
          <a:p>
            <a:r>
              <a:rPr lang="en-US" dirty="0" smtClean="0"/>
              <a:t>Data</a:t>
            </a:r>
            <a:endParaRPr lang="en-US" dirty="0"/>
          </a:p>
        </p:txBody>
      </p:sp>
      <p:sp>
        <p:nvSpPr>
          <p:cNvPr id="12" name="Content Placeholder 4"/>
          <p:cNvSpPr>
            <a:spLocks noGrp="1"/>
          </p:cNvSpPr>
          <p:nvPr>
            <p:ph sz="quarter" idx="11"/>
          </p:nvPr>
        </p:nvSpPr>
        <p:spPr>
          <a:xfrm>
            <a:off x="571502" y="4507992"/>
            <a:ext cx="13487400" cy="2194560"/>
          </a:xfrm>
        </p:spPr>
        <p:txBody>
          <a:bodyPr/>
          <a:lstStyle>
            <a:lvl1pPr marL="0" indent="0">
              <a:lnSpc>
                <a:spcPct val="90000"/>
              </a:lnSpc>
              <a:buNone/>
              <a:defRPr lang="en-US" sz="5400" kern="1200" dirty="0" smtClean="0">
                <a:solidFill>
                  <a:schemeClr val="bg1"/>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3665121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oid Whit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576073" y="2062887"/>
            <a:ext cx="13487400" cy="2628594"/>
          </a:xfrm>
        </p:spPr>
        <p:txBody>
          <a:bodyPr anchor="b">
            <a:noAutofit/>
          </a:bodyPr>
          <a:lstStyle>
            <a:lvl1pPr>
              <a:lnSpc>
                <a:spcPct val="90000"/>
              </a:lnSpc>
              <a:defRPr sz="18600" b="0" i="0" baseline="0">
                <a:solidFill>
                  <a:schemeClr val="accent2"/>
                </a:solidFill>
                <a:latin typeface="EMprint" panose="020B0503020204020204" pitchFamily="34" charset="0"/>
                <a:cs typeface="EMprint"/>
              </a:defRPr>
            </a:lvl1pPr>
          </a:lstStyle>
          <a:p>
            <a:r>
              <a:rPr lang="en-US" dirty="0" smtClean="0"/>
              <a:t>Data</a:t>
            </a:r>
            <a:endParaRPr lang="en-US" dirty="0"/>
          </a:p>
        </p:txBody>
      </p:sp>
      <p:sp>
        <p:nvSpPr>
          <p:cNvPr id="12" name="Content Placeholder 4"/>
          <p:cNvSpPr>
            <a:spLocks noGrp="1"/>
          </p:cNvSpPr>
          <p:nvPr>
            <p:ph sz="quarter" idx="11"/>
          </p:nvPr>
        </p:nvSpPr>
        <p:spPr>
          <a:xfrm>
            <a:off x="576071" y="4507992"/>
            <a:ext cx="13487400" cy="2194560"/>
          </a:xfrm>
        </p:spPr>
        <p:txBody>
          <a:bodyPr/>
          <a:lstStyle>
            <a:lvl1pPr marL="0" indent="0">
              <a:lnSpc>
                <a:spcPct val="90000"/>
              </a:lnSpc>
              <a:buNone/>
              <a:defRPr lang="en-US" sz="5400" kern="1200" dirty="0" smtClean="0">
                <a:solidFill>
                  <a:schemeClr val="accent2"/>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1206921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Factoids White">
    <p:spTree>
      <p:nvGrpSpPr>
        <p:cNvPr id="1" name=""/>
        <p:cNvGrpSpPr/>
        <p:nvPr/>
      </p:nvGrpSpPr>
      <p:grpSpPr>
        <a:xfrm>
          <a:off x="0" y="0"/>
          <a:ext cx="0" cy="0"/>
          <a:chOff x="0" y="0"/>
          <a:chExt cx="0" cy="0"/>
        </a:xfrm>
      </p:grpSpPr>
      <p:sp>
        <p:nvSpPr>
          <p:cNvPr id="6" name="Content Placeholder 4"/>
          <p:cNvSpPr>
            <a:spLocks noGrp="1"/>
          </p:cNvSpPr>
          <p:nvPr>
            <p:ph sz="quarter" idx="13" hasCustomPrompt="1"/>
          </p:nvPr>
        </p:nvSpPr>
        <p:spPr>
          <a:xfrm>
            <a:off x="8158480" y="2103322"/>
            <a:ext cx="5845894" cy="2194560"/>
          </a:xfrm>
          <a:noFill/>
          <a:ln>
            <a:noFill/>
          </a:ln>
        </p:spPr>
        <p:txBody>
          <a:bodyPr vert="horz" wrap="square" lIns="0" tIns="0" rIns="0" bIns="0" numCol="1" anchor="t" anchorCtr="0" compatLnSpc="1">
            <a:prstTxWarp prst="textNoShape">
              <a:avLst/>
            </a:prstTxWarp>
            <a:noAutofit/>
          </a:bodyPr>
          <a:lstStyle>
            <a:lvl1pPr marL="0" indent="0">
              <a:lnSpc>
                <a:spcPct val="90000"/>
              </a:lnSpc>
              <a:buNone/>
              <a:defRPr lang="en-US" sz="18600" b="0" i="0" baseline="0" dirty="0" smtClean="0">
                <a:solidFill>
                  <a:srgbClr val="00A3E0"/>
                </a:solidFill>
                <a:latin typeface="EMprint" panose="020B0503020204020204" pitchFamily="34" charset="0"/>
                <a:cs typeface="EMprint"/>
              </a:defRPr>
            </a:lvl1pPr>
          </a:lstStyle>
          <a:p>
            <a:pPr lvl="0">
              <a:lnSpc>
                <a:spcPct val="90000"/>
              </a:lnSpc>
            </a:pPr>
            <a:r>
              <a:rPr lang="en-US" dirty="0" smtClean="0"/>
              <a:t>Data</a:t>
            </a:r>
          </a:p>
        </p:txBody>
      </p:sp>
      <p:sp>
        <p:nvSpPr>
          <p:cNvPr id="7" name="Content Placeholder 4"/>
          <p:cNvSpPr>
            <a:spLocks noGrp="1"/>
          </p:cNvSpPr>
          <p:nvPr>
            <p:ph sz="quarter" idx="14" hasCustomPrompt="1"/>
          </p:nvPr>
        </p:nvSpPr>
        <p:spPr>
          <a:xfrm>
            <a:off x="576072" y="2103322"/>
            <a:ext cx="5845894" cy="2194560"/>
          </a:xfrm>
          <a:noFill/>
          <a:ln>
            <a:noFill/>
          </a:ln>
        </p:spPr>
        <p:txBody>
          <a:bodyPr vert="horz" wrap="square" lIns="0" tIns="0" rIns="0" bIns="0" numCol="1" anchor="t" anchorCtr="0" compatLnSpc="1">
            <a:prstTxWarp prst="textNoShape">
              <a:avLst/>
            </a:prstTxWarp>
          </a:bodyPr>
          <a:lstStyle>
            <a:lvl1pPr marL="0" indent="0">
              <a:lnSpc>
                <a:spcPct val="90000"/>
              </a:lnSpc>
              <a:buNone/>
              <a:defRPr lang="en-US" sz="18600" dirty="0" smtClean="0">
                <a:solidFill>
                  <a:schemeClr val="accent1"/>
                </a:solidFill>
                <a:latin typeface="EMprint" panose="020B0503020204020204" pitchFamily="34" charset="0"/>
                <a:cs typeface="EMprint"/>
              </a:defRPr>
            </a:lvl1pPr>
          </a:lstStyle>
          <a:p>
            <a:pPr lvl="0"/>
            <a:r>
              <a:rPr lang="en-US" dirty="0" smtClean="0"/>
              <a:t>Data</a:t>
            </a:r>
          </a:p>
        </p:txBody>
      </p:sp>
      <p:sp>
        <p:nvSpPr>
          <p:cNvPr id="12" name="Content Placeholder 4"/>
          <p:cNvSpPr>
            <a:spLocks noGrp="1"/>
          </p:cNvSpPr>
          <p:nvPr>
            <p:ph sz="quarter" idx="11"/>
          </p:nvPr>
        </p:nvSpPr>
        <p:spPr>
          <a:xfrm>
            <a:off x="576072" y="4478237"/>
            <a:ext cx="5845894" cy="2194560"/>
          </a:xfrm>
        </p:spPr>
        <p:txBody>
          <a:bodyPr/>
          <a:lstStyle>
            <a:lvl1pPr marL="0" indent="0">
              <a:lnSpc>
                <a:spcPct val="90000"/>
              </a:lnSpc>
              <a:buNone/>
              <a:defRPr lang="en-US" sz="4600" kern="1200" dirty="0" smtClean="0">
                <a:solidFill>
                  <a:schemeClr val="accent1"/>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sp>
        <p:nvSpPr>
          <p:cNvPr id="5" name="Content Placeholder 4"/>
          <p:cNvSpPr>
            <a:spLocks noGrp="1"/>
          </p:cNvSpPr>
          <p:nvPr>
            <p:ph sz="quarter" idx="12"/>
          </p:nvPr>
        </p:nvSpPr>
        <p:spPr>
          <a:xfrm>
            <a:off x="8158480" y="4478237"/>
            <a:ext cx="5845894" cy="2194560"/>
          </a:xfrm>
        </p:spPr>
        <p:txBody>
          <a:bodyPr/>
          <a:lstStyle>
            <a:lvl1pPr marL="0" indent="0">
              <a:lnSpc>
                <a:spcPct val="90000"/>
              </a:lnSpc>
              <a:buNone/>
              <a:defRPr lang="en-US" sz="4600" kern="1200" dirty="0" smtClean="0">
                <a:solidFill>
                  <a:srgbClr val="00A3E0"/>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2860205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Text Black">
    <p:spTree>
      <p:nvGrpSpPr>
        <p:cNvPr id="1" name=""/>
        <p:cNvGrpSpPr/>
        <p:nvPr/>
      </p:nvGrpSpPr>
      <p:grpSpPr>
        <a:xfrm>
          <a:off x="0" y="0"/>
          <a:ext cx="0" cy="0"/>
          <a:chOff x="0" y="0"/>
          <a:chExt cx="0" cy="0"/>
        </a:xfrm>
      </p:grpSpPr>
      <p:sp>
        <p:nvSpPr>
          <p:cNvPr id="4" name="Title 3"/>
          <p:cNvSpPr>
            <a:spLocks noGrp="1"/>
          </p:cNvSpPr>
          <p:nvPr>
            <p:ph type="ctrTitle"/>
          </p:nvPr>
        </p:nvSpPr>
        <p:spPr>
          <a:xfrm>
            <a:off x="576073" y="1371600"/>
            <a:ext cx="13487400" cy="54864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8800" b="0" baseline="0" dirty="0">
                <a:solidFill>
                  <a:srgbClr val="000000"/>
                </a:solidFill>
              </a:defRPr>
            </a:lvl1pPr>
          </a:lstStyle>
          <a:p>
            <a:pPr lvl="0">
              <a:lnSpc>
                <a:spcPct val="90000"/>
              </a:lnSpc>
            </a:pPr>
            <a:r>
              <a:rPr lang="en-US" smtClean="0"/>
              <a:t>Click to edit Master title style</a:t>
            </a:r>
            <a:endParaRPr lang="en-US" dirty="0"/>
          </a:p>
        </p:txBody>
      </p:sp>
    </p:spTree>
    <p:extLst>
      <p:ext uri="{BB962C8B-B14F-4D97-AF65-F5344CB8AC3E}">
        <p14:creationId xmlns:p14="http://schemas.microsoft.com/office/powerpoint/2010/main" val="871676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Text Cyan">
    <p:spTree>
      <p:nvGrpSpPr>
        <p:cNvPr id="1" name=""/>
        <p:cNvGrpSpPr/>
        <p:nvPr/>
      </p:nvGrpSpPr>
      <p:grpSpPr>
        <a:xfrm>
          <a:off x="0" y="0"/>
          <a:ext cx="0" cy="0"/>
          <a:chOff x="0" y="0"/>
          <a:chExt cx="0" cy="0"/>
        </a:xfrm>
      </p:grpSpPr>
      <p:sp>
        <p:nvSpPr>
          <p:cNvPr id="7" name="Title 3"/>
          <p:cNvSpPr>
            <a:spLocks noGrp="1"/>
          </p:cNvSpPr>
          <p:nvPr>
            <p:ph type="ctrTitle"/>
          </p:nvPr>
        </p:nvSpPr>
        <p:spPr>
          <a:xfrm>
            <a:off x="576073" y="1371600"/>
            <a:ext cx="13487400" cy="54864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8800" b="0" baseline="0" dirty="0">
                <a:solidFill>
                  <a:schemeClr val="accent2"/>
                </a:solidFill>
              </a:defRPr>
            </a:lvl1pPr>
          </a:lstStyle>
          <a:p>
            <a:pPr lvl="0">
              <a:lnSpc>
                <a:spcPct val="90000"/>
              </a:lnSpc>
            </a:pPr>
            <a:r>
              <a:rPr lang="en-US" smtClean="0"/>
              <a:t>Click to edit Master title style</a:t>
            </a:r>
            <a:endParaRPr lang="en-US" dirty="0"/>
          </a:p>
        </p:txBody>
      </p:sp>
    </p:spTree>
    <p:extLst>
      <p:ext uri="{BB962C8B-B14F-4D97-AF65-F5344CB8AC3E}">
        <p14:creationId xmlns:p14="http://schemas.microsoft.com/office/powerpoint/2010/main" val="4254302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Blue">
    <p:spTree>
      <p:nvGrpSpPr>
        <p:cNvPr id="1" name=""/>
        <p:cNvGrpSpPr/>
        <p:nvPr/>
      </p:nvGrpSpPr>
      <p:grpSpPr>
        <a:xfrm>
          <a:off x="0" y="0"/>
          <a:ext cx="0" cy="0"/>
          <a:chOff x="0" y="0"/>
          <a:chExt cx="0" cy="0"/>
        </a:xfrm>
      </p:grpSpPr>
      <p:sp>
        <p:nvSpPr>
          <p:cNvPr id="5" name="Title 3"/>
          <p:cNvSpPr>
            <a:spLocks noGrp="1"/>
          </p:cNvSpPr>
          <p:nvPr>
            <p:ph type="ctrTitle"/>
          </p:nvPr>
        </p:nvSpPr>
        <p:spPr>
          <a:xfrm>
            <a:off x="571502" y="1371600"/>
            <a:ext cx="13487400" cy="54864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8800" b="0" baseline="0" dirty="0">
                <a:solidFill>
                  <a:schemeClr val="bg1"/>
                </a:solidFill>
              </a:defRPr>
            </a:lvl1pPr>
          </a:lstStyle>
          <a:p>
            <a:pPr lvl="0">
              <a:lnSpc>
                <a:spcPct val="90000"/>
              </a:lnSpc>
            </a:pPr>
            <a:r>
              <a:rPr lang="en-US" smtClean="0"/>
              <a:t>Click to edit Master title style</a:t>
            </a:r>
            <a:endParaRPr lang="en-US" dirty="0"/>
          </a:p>
        </p:txBody>
      </p:sp>
    </p:spTree>
    <p:extLst>
      <p:ext uri="{BB962C8B-B14F-4D97-AF65-F5344CB8AC3E}">
        <p14:creationId xmlns:p14="http://schemas.microsoft.com/office/powerpoint/2010/main" val="4164222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ey Messaging Blu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71502" y="1371600"/>
            <a:ext cx="13487400" cy="5486400"/>
          </a:xfrm>
        </p:spPr>
        <p:txBody>
          <a:bodyPr anchor="ctr"/>
          <a:lstStyle>
            <a:lvl1pPr marL="0" indent="0">
              <a:buNone/>
              <a:defRPr sz="6000">
                <a:solidFill>
                  <a:schemeClr val="bg1"/>
                </a:solidFill>
              </a:defRPr>
            </a:lvl1pPr>
            <a:lvl2pPr marL="2269" indent="0">
              <a:buNone/>
              <a:defRPr sz="5400">
                <a:solidFill>
                  <a:schemeClr val="bg1"/>
                </a:solidFill>
              </a:defRPr>
            </a:lvl2pPr>
            <a:lvl3pPr>
              <a:defRPr sz="6200"/>
            </a:lvl3pPr>
            <a:lvl4pPr>
              <a:defRPr sz="6200"/>
            </a:lvl4pPr>
            <a:lvl5pPr>
              <a:defRPr sz="62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481062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ey Messaging Whit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71502" y="1371600"/>
            <a:ext cx="13487400" cy="5486400"/>
          </a:xfrm>
        </p:spPr>
        <p:txBody>
          <a:bodyPr anchor="ctr"/>
          <a:lstStyle>
            <a:lvl1pPr marL="0" indent="0">
              <a:buNone/>
              <a:defRPr sz="6000">
                <a:solidFill>
                  <a:srgbClr val="000000"/>
                </a:solidFill>
              </a:defRPr>
            </a:lvl1pPr>
            <a:lvl2pPr marL="2269" indent="0">
              <a:buNone/>
              <a:defRPr sz="5400">
                <a:solidFill>
                  <a:srgbClr val="000000"/>
                </a:solidFill>
              </a:defRPr>
            </a:lvl2pPr>
            <a:lvl3pPr>
              <a:defRPr sz="6200"/>
            </a:lvl3pPr>
            <a:lvl4pPr>
              <a:defRPr sz="6200"/>
            </a:lvl4pPr>
            <a:lvl5pPr>
              <a:defRPr sz="62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97508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Blue">
    <p:spTree>
      <p:nvGrpSpPr>
        <p:cNvPr id="1" name=""/>
        <p:cNvGrpSpPr/>
        <p:nvPr/>
      </p:nvGrpSpPr>
      <p:grpSpPr>
        <a:xfrm>
          <a:off x="0" y="0"/>
          <a:ext cx="0" cy="0"/>
          <a:chOff x="0" y="0"/>
          <a:chExt cx="0" cy="0"/>
        </a:xfrm>
      </p:grpSpPr>
      <p:sp>
        <p:nvSpPr>
          <p:cNvPr id="11" name="Title 1"/>
          <p:cNvSpPr>
            <a:spLocks noGrp="1"/>
          </p:cNvSpPr>
          <p:nvPr>
            <p:ph type="ctrTitle"/>
          </p:nvPr>
        </p:nvSpPr>
        <p:spPr bwMode="white">
          <a:xfrm>
            <a:off x="576073" y="2377442"/>
            <a:ext cx="13487400" cy="2325624"/>
          </a:xfrm>
        </p:spPr>
        <p:txBody>
          <a:bodyPr>
            <a:noAutofit/>
          </a:bodyPr>
          <a:lstStyle>
            <a:lvl1pPr>
              <a:lnSpc>
                <a:spcPct val="90000"/>
              </a:lnSpc>
              <a:defRPr sz="6600" b="0" i="0" baseline="0">
                <a:solidFill>
                  <a:schemeClr val="bg1"/>
                </a:solidFill>
                <a:latin typeface="EMprint" panose="020B0503020204020204" pitchFamily="34" charset="0"/>
                <a:cs typeface="EMprint"/>
              </a:defRPr>
            </a:lvl1pPr>
          </a:lstStyle>
          <a:p>
            <a:r>
              <a:rPr lang="en-US" smtClean="0"/>
              <a:t>Click to edit Master title style</a:t>
            </a:r>
            <a:endParaRPr lang="en-US" dirty="0"/>
          </a:p>
        </p:txBody>
      </p:sp>
      <p:sp>
        <p:nvSpPr>
          <p:cNvPr id="12" name="Content Placeholder 4"/>
          <p:cNvSpPr>
            <a:spLocks noGrp="1"/>
          </p:cNvSpPr>
          <p:nvPr>
            <p:ph sz="quarter" idx="11"/>
          </p:nvPr>
        </p:nvSpPr>
        <p:spPr bwMode="white">
          <a:xfrm>
            <a:off x="576072" y="1892215"/>
            <a:ext cx="5852160" cy="377190"/>
          </a:xfrm>
        </p:spPr>
        <p:txBody>
          <a:bodyPr/>
          <a:lstStyle>
            <a:lvl1pPr marL="0" indent="0">
              <a:buNone/>
              <a:defRPr lang="en-US" sz="2200" kern="1200" dirty="0" smtClean="0">
                <a:solidFill>
                  <a:schemeClr val="bg1"/>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pic>
        <p:nvPicPr>
          <p:cNvPr id="2" name="Picture 1" descr="Imperial_en_tm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72638" y="457532"/>
            <a:ext cx="2298192" cy="1286256"/>
          </a:xfrm>
          <a:prstGeom prst="rect">
            <a:avLst/>
          </a:prstGeom>
        </p:spPr>
      </p:pic>
    </p:spTree>
    <p:extLst>
      <p:ext uri="{BB962C8B-B14F-4D97-AF65-F5344CB8AC3E}">
        <p14:creationId xmlns:p14="http://schemas.microsoft.com/office/powerpoint/2010/main" val="285979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603673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571502" y="1571626"/>
            <a:ext cx="13487400" cy="577596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571502" y="352426"/>
            <a:ext cx="13487400" cy="9144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949967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571502" y="1571626"/>
            <a:ext cx="13487400" cy="5775960"/>
          </a:xfrm>
        </p:spPr>
        <p:txBody>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571502" y="352426"/>
            <a:ext cx="13487400" cy="9144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75958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age with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 y="0"/>
            <a:ext cx="14630400" cy="8229600"/>
          </a:xfrm>
          <a:solidFill>
            <a:schemeClr val="bg1">
              <a:lumMod val="85000"/>
            </a:schemeClr>
          </a:solidFill>
        </p:spPr>
        <p:txBody>
          <a:bodyPr rtlCol="0">
            <a:noAutofit/>
          </a:bodyPr>
          <a:lstStyle>
            <a:lvl1pPr marL="0" indent="0">
              <a:buNone/>
              <a:defRPr sz="1800"/>
            </a:lvl1pPr>
          </a:lstStyle>
          <a:p>
            <a:pPr lvl="0"/>
            <a:r>
              <a:rPr lang="en-US" noProof="0" smtClean="0"/>
              <a:t>Click icon to add picture</a:t>
            </a:r>
            <a:endParaRPr lang="en-US" noProof="0" dirty="0"/>
          </a:p>
        </p:txBody>
      </p:sp>
      <p:sp>
        <p:nvSpPr>
          <p:cNvPr id="2" name="Title 1"/>
          <p:cNvSpPr>
            <a:spLocks noGrp="1"/>
          </p:cNvSpPr>
          <p:nvPr>
            <p:ph type="title"/>
          </p:nvPr>
        </p:nvSpPr>
        <p:spPr>
          <a:xfrm>
            <a:off x="571502" y="352154"/>
            <a:ext cx="13487400" cy="915285"/>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71502" y="1571631"/>
            <a:ext cx="13487400" cy="5431157"/>
          </a:xfrm>
        </p:spPr>
        <p:txBody>
          <a:bodyPr/>
          <a:lstStyle>
            <a:lvl1pPr marL="0" indent="0">
              <a:buFontTx/>
              <a:buNone/>
              <a:defRPr sz="3200" b="0">
                <a:solidFill>
                  <a:schemeClr val="bg1"/>
                </a:solidFill>
              </a:defRPr>
            </a:lvl1pPr>
            <a:lvl2pPr marL="324286" indent="0">
              <a:buFontTx/>
              <a:buNone/>
              <a:defRPr sz="2800">
                <a:solidFill>
                  <a:schemeClr val="bg1"/>
                </a:solidFill>
              </a:defRPr>
            </a:lvl2pPr>
            <a:lvl3pPr marL="648574" indent="0">
              <a:buFontTx/>
              <a:buNone/>
              <a:defRPr sz="2800">
                <a:solidFill>
                  <a:schemeClr val="bg1"/>
                </a:solidFill>
              </a:defRPr>
            </a:lvl3pPr>
            <a:lvl4pPr marL="984202" indent="0">
              <a:buFontTx/>
              <a:buNone/>
              <a:defRPr sz="2800">
                <a:solidFill>
                  <a:schemeClr val="bg1"/>
                </a:solidFill>
              </a:defRPr>
            </a:lvl4pPr>
            <a:lvl5pPr marL="1308486" indent="0">
              <a:buFontTx/>
              <a:buNone/>
              <a:defRPr sz="2800">
                <a:solidFill>
                  <a:schemeClr val="bg1"/>
                </a:solidFill>
              </a:defRPr>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138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5" name="Chart Placeholder 4"/>
          <p:cNvSpPr>
            <a:spLocks noGrp="1"/>
          </p:cNvSpPr>
          <p:nvPr>
            <p:ph type="chart" sz="quarter" idx="12"/>
          </p:nvPr>
        </p:nvSpPr>
        <p:spPr>
          <a:xfrm>
            <a:off x="2286000" y="2157982"/>
            <a:ext cx="10058400" cy="5185792"/>
          </a:xfrm>
        </p:spPr>
        <p:txBody>
          <a:bodyPr rtlCol="0" anchor="ctr" anchorCtr="1">
            <a:noAutofit/>
          </a:bodyPr>
          <a:lstStyle>
            <a:lvl1pPr marL="0" indent="0">
              <a:buNone/>
              <a:defRPr sz="1800">
                <a:solidFill>
                  <a:srgbClr val="000000"/>
                </a:solidFill>
              </a:defRPr>
            </a:lvl1pPr>
          </a:lstStyle>
          <a:p>
            <a:pPr lvl="0"/>
            <a:r>
              <a:rPr lang="en-US" noProof="0" smtClean="0"/>
              <a:t>Click icon to add chart</a:t>
            </a:r>
            <a:endParaRPr lang="en-US" noProof="0" dirty="0"/>
          </a:p>
        </p:txBody>
      </p:sp>
      <p:sp>
        <p:nvSpPr>
          <p:cNvPr id="8" name="Content Placeholder 7"/>
          <p:cNvSpPr>
            <a:spLocks noGrp="1"/>
          </p:cNvSpPr>
          <p:nvPr>
            <p:ph sz="quarter" idx="10" hasCustomPrompt="1"/>
          </p:nvPr>
        </p:nvSpPr>
        <p:spPr>
          <a:xfrm>
            <a:off x="571502" y="1636083"/>
            <a:ext cx="13487400" cy="509709"/>
          </a:xfrm>
        </p:spPr>
        <p:txBody>
          <a:bodyPr/>
          <a:lstStyle>
            <a:lvl1pPr marL="0" indent="0">
              <a:buFont typeface="Arial"/>
              <a:buNone/>
              <a:defRPr sz="2200">
                <a:solidFill>
                  <a:srgbClr val="000000"/>
                </a:solidFill>
              </a:defRPr>
            </a:lvl1pPr>
            <a:lvl2pPr>
              <a:defRPr sz="2100"/>
            </a:lvl2pPr>
            <a:lvl3pPr>
              <a:defRPr sz="2100"/>
            </a:lvl3pPr>
            <a:lvl4pPr>
              <a:defRPr sz="2100"/>
            </a:lvl4pPr>
            <a:lvl5pPr>
              <a:defRPr sz="2100"/>
            </a:lvl5pPr>
          </a:lstStyle>
          <a:p>
            <a:pPr lvl="0"/>
            <a:r>
              <a:rPr lang="en-US" dirty="0" smtClean="0"/>
              <a:t>Chart title goes here (optional)</a:t>
            </a:r>
            <a:endParaRPr lang="en-US" dirty="0"/>
          </a:p>
        </p:txBody>
      </p:sp>
      <p:sp>
        <p:nvSpPr>
          <p:cNvPr id="4" name="Title 3"/>
          <p:cNvSpPr>
            <a:spLocks noGrp="1"/>
          </p:cNvSpPr>
          <p:nvPr>
            <p:ph type="title"/>
          </p:nvPr>
        </p:nvSpPr>
        <p:spPr>
          <a:xfrm>
            <a:off x="571502" y="352426"/>
            <a:ext cx="13487400" cy="9144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809971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738517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547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pic>
        <p:nvPicPr>
          <p:cNvPr id="2" name="Picture 1" descr="Imperial_en_tm_blu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92903" y="2421804"/>
            <a:ext cx="5082285" cy="2844462"/>
          </a:xfrm>
          <a:prstGeom prst="rect">
            <a:avLst/>
          </a:prstGeom>
        </p:spPr>
      </p:pic>
    </p:spTree>
    <p:extLst>
      <p:ext uri="{BB962C8B-B14F-4D97-AF65-F5344CB8AC3E}">
        <p14:creationId xmlns:p14="http://schemas.microsoft.com/office/powerpoint/2010/main" val="2022151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actoid Blu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571502" y="2062887"/>
            <a:ext cx="13487400" cy="2628594"/>
          </a:xfrm>
        </p:spPr>
        <p:txBody>
          <a:bodyPr anchor="b">
            <a:noAutofit/>
          </a:bodyPr>
          <a:lstStyle>
            <a:lvl1pPr>
              <a:lnSpc>
                <a:spcPct val="90000"/>
              </a:lnSpc>
              <a:defRPr sz="18600" b="0" i="0" baseline="0">
                <a:solidFill>
                  <a:schemeClr val="bg1"/>
                </a:solidFill>
                <a:latin typeface="EMprint" panose="020B0503020204020204" pitchFamily="34" charset="0"/>
                <a:cs typeface="EMprint"/>
              </a:defRPr>
            </a:lvl1pPr>
          </a:lstStyle>
          <a:p>
            <a:r>
              <a:rPr lang="en-US" dirty="0" smtClean="0"/>
              <a:t>Data</a:t>
            </a:r>
            <a:endParaRPr lang="en-US" dirty="0"/>
          </a:p>
        </p:txBody>
      </p:sp>
      <p:sp>
        <p:nvSpPr>
          <p:cNvPr id="12" name="Content Placeholder 4"/>
          <p:cNvSpPr>
            <a:spLocks noGrp="1"/>
          </p:cNvSpPr>
          <p:nvPr>
            <p:ph sz="quarter" idx="11"/>
          </p:nvPr>
        </p:nvSpPr>
        <p:spPr>
          <a:xfrm>
            <a:off x="571502" y="4507992"/>
            <a:ext cx="13487400" cy="2194560"/>
          </a:xfrm>
        </p:spPr>
        <p:txBody>
          <a:bodyPr/>
          <a:lstStyle>
            <a:lvl1pPr marL="0" indent="0">
              <a:lnSpc>
                <a:spcPct val="90000"/>
              </a:lnSpc>
              <a:buNone/>
              <a:defRPr lang="en-US" sz="5400" kern="1200" dirty="0" smtClean="0">
                <a:solidFill>
                  <a:schemeClr val="bg1"/>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1097383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actoid Whit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576073" y="2062887"/>
            <a:ext cx="13487400" cy="2628594"/>
          </a:xfrm>
        </p:spPr>
        <p:txBody>
          <a:bodyPr anchor="b">
            <a:noAutofit/>
          </a:bodyPr>
          <a:lstStyle>
            <a:lvl1pPr>
              <a:lnSpc>
                <a:spcPct val="90000"/>
              </a:lnSpc>
              <a:defRPr sz="18600" b="0" i="0" baseline="0">
                <a:solidFill>
                  <a:schemeClr val="accent2"/>
                </a:solidFill>
                <a:latin typeface="EMprint" panose="020B0503020204020204" pitchFamily="34" charset="0"/>
                <a:cs typeface="EMprint"/>
              </a:defRPr>
            </a:lvl1pPr>
          </a:lstStyle>
          <a:p>
            <a:r>
              <a:rPr lang="en-US" dirty="0" smtClean="0"/>
              <a:t>Data</a:t>
            </a:r>
            <a:endParaRPr lang="en-US" dirty="0"/>
          </a:p>
        </p:txBody>
      </p:sp>
      <p:sp>
        <p:nvSpPr>
          <p:cNvPr id="12" name="Content Placeholder 4"/>
          <p:cNvSpPr>
            <a:spLocks noGrp="1"/>
          </p:cNvSpPr>
          <p:nvPr>
            <p:ph sz="quarter" idx="11"/>
          </p:nvPr>
        </p:nvSpPr>
        <p:spPr>
          <a:xfrm>
            <a:off x="576071" y="4507992"/>
            <a:ext cx="13487400" cy="2194560"/>
          </a:xfrm>
        </p:spPr>
        <p:txBody>
          <a:bodyPr/>
          <a:lstStyle>
            <a:lvl1pPr marL="0" indent="0">
              <a:lnSpc>
                <a:spcPct val="90000"/>
              </a:lnSpc>
              <a:buNone/>
              <a:defRPr lang="en-US" sz="5400" kern="1200" dirty="0" smtClean="0">
                <a:solidFill>
                  <a:schemeClr val="accent2"/>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199688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Factoids White">
    <p:spTree>
      <p:nvGrpSpPr>
        <p:cNvPr id="1" name=""/>
        <p:cNvGrpSpPr/>
        <p:nvPr/>
      </p:nvGrpSpPr>
      <p:grpSpPr>
        <a:xfrm>
          <a:off x="0" y="0"/>
          <a:ext cx="0" cy="0"/>
          <a:chOff x="0" y="0"/>
          <a:chExt cx="0" cy="0"/>
        </a:xfrm>
      </p:grpSpPr>
      <p:sp>
        <p:nvSpPr>
          <p:cNvPr id="6" name="Content Placeholder 4"/>
          <p:cNvSpPr>
            <a:spLocks noGrp="1"/>
          </p:cNvSpPr>
          <p:nvPr>
            <p:ph sz="quarter" idx="13" hasCustomPrompt="1"/>
          </p:nvPr>
        </p:nvSpPr>
        <p:spPr>
          <a:xfrm>
            <a:off x="8158480" y="2103322"/>
            <a:ext cx="5845894" cy="2194560"/>
          </a:xfrm>
          <a:noFill/>
          <a:ln>
            <a:noFill/>
          </a:ln>
        </p:spPr>
        <p:txBody>
          <a:bodyPr vert="horz" wrap="square" lIns="0" tIns="0" rIns="0" bIns="0" numCol="1" anchor="t" anchorCtr="0" compatLnSpc="1">
            <a:prstTxWarp prst="textNoShape">
              <a:avLst/>
            </a:prstTxWarp>
            <a:noAutofit/>
          </a:bodyPr>
          <a:lstStyle>
            <a:lvl1pPr marL="0" indent="0">
              <a:lnSpc>
                <a:spcPct val="90000"/>
              </a:lnSpc>
              <a:buNone/>
              <a:defRPr lang="en-US" sz="18600" b="0" i="0" baseline="0" dirty="0" smtClean="0">
                <a:solidFill>
                  <a:srgbClr val="00A3E0"/>
                </a:solidFill>
                <a:latin typeface="EMprint" panose="020B0503020204020204" pitchFamily="34" charset="0"/>
                <a:cs typeface="EMprint"/>
              </a:defRPr>
            </a:lvl1pPr>
          </a:lstStyle>
          <a:p>
            <a:pPr lvl="0">
              <a:lnSpc>
                <a:spcPct val="90000"/>
              </a:lnSpc>
            </a:pPr>
            <a:r>
              <a:rPr lang="en-US" dirty="0" smtClean="0"/>
              <a:t>Data</a:t>
            </a:r>
          </a:p>
        </p:txBody>
      </p:sp>
      <p:sp>
        <p:nvSpPr>
          <p:cNvPr id="7" name="Content Placeholder 4"/>
          <p:cNvSpPr>
            <a:spLocks noGrp="1"/>
          </p:cNvSpPr>
          <p:nvPr>
            <p:ph sz="quarter" idx="14" hasCustomPrompt="1"/>
          </p:nvPr>
        </p:nvSpPr>
        <p:spPr>
          <a:xfrm>
            <a:off x="576072" y="2103322"/>
            <a:ext cx="5845894" cy="2194560"/>
          </a:xfrm>
          <a:noFill/>
          <a:ln>
            <a:noFill/>
          </a:ln>
        </p:spPr>
        <p:txBody>
          <a:bodyPr vert="horz" wrap="square" lIns="0" tIns="0" rIns="0" bIns="0" numCol="1" anchor="t" anchorCtr="0" compatLnSpc="1">
            <a:prstTxWarp prst="textNoShape">
              <a:avLst/>
            </a:prstTxWarp>
          </a:bodyPr>
          <a:lstStyle>
            <a:lvl1pPr marL="0" indent="0">
              <a:lnSpc>
                <a:spcPct val="90000"/>
              </a:lnSpc>
              <a:buNone/>
              <a:defRPr lang="en-US" sz="18600" dirty="0" smtClean="0">
                <a:solidFill>
                  <a:schemeClr val="accent1"/>
                </a:solidFill>
                <a:latin typeface="EMprint" panose="020B0503020204020204" pitchFamily="34" charset="0"/>
                <a:cs typeface="EMprint"/>
              </a:defRPr>
            </a:lvl1pPr>
          </a:lstStyle>
          <a:p>
            <a:pPr lvl="0"/>
            <a:r>
              <a:rPr lang="en-US" dirty="0" smtClean="0"/>
              <a:t>Data</a:t>
            </a:r>
          </a:p>
        </p:txBody>
      </p:sp>
      <p:sp>
        <p:nvSpPr>
          <p:cNvPr id="12" name="Content Placeholder 4"/>
          <p:cNvSpPr>
            <a:spLocks noGrp="1"/>
          </p:cNvSpPr>
          <p:nvPr>
            <p:ph sz="quarter" idx="11"/>
          </p:nvPr>
        </p:nvSpPr>
        <p:spPr>
          <a:xfrm>
            <a:off x="576072" y="4478237"/>
            <a:ext cx="5845894" cy="2194560"/>
          </a:xfrm>
        </p:spPr>
        <p:txBody>
          <a:bodyPr/>
          <a:lstStyle>
            <a:lvl1pPr marL="0" indent="0">
              <a:lnSpc>
                <a:spcPct val="90000"/>
              </a:lnSpc>
              <a:buNone/>
              <a:defRPr lang="en-US" sz="4600" kern="1200" dirty="0" smtClean="0">
                <a:solidFill>
                  <a:schemeClr val="accent1"/>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sp>
        <p:nvSpPr>
          <p:cNvPr id="5" name="Content Placeholder 4"/>
          <p:cNvSpPr>
            <a:spLocks noGrp="1"/>
          </p:cNvSpPr>
          <p:nvPr>
            <p:ph sz="quarter" idx="12"/>
          </p:nvPr>
        </p:nvSpPr>
        <p:spPr>
          <a:xfrm>
            <a:off x="8158480" y="4478237"/>
            <a:ext cx="5845894" cy="2194560"/>
          </a:xfrm>
        </p:spPr>
        <p:txBody>
          <a:bodyPr/>
          <a:lstStyle>
            <a:lvl1pPr marL="0" indent="0">
              <a:lnSpc>
                <a:spcPct val="90000"/>
              </a:lnSpc>
              <a:buNone/>
              <a:defRPr lang="en-US" sz="4600" kern="1200" dirty="0" smtClean="0">
                <a:solidFill>
                  <a:srgbClr val="00A3E0"/>
                </a:solidFill>
                <a:latin typeface="+mn-lt"/>
                <a:ea typeface="+mn-ea"/>
                <a:cs typeface="+mn-cs"/>
              </a:defRPr>
            </a:lvl1pPr>
            <a:lvl2pPr>
              <a:defRPr lang="en-US" sz="1800" kern="1200" dirty="0" smtClean="0">
                <a:solidFill>
                  <a:schemeClr val="bg1"/>
                </a:solidFill>
                <a:latin typeface="+mn-lt"/>
                <a:ea typeface="+mn-ea"/>
                <a:cs typeface="+mn-cs"/>
              </a:defRPr>
            </a:lvl2pPr>
            <a:lvl3pPr>
              <a:defRPr lang="en-US" sz="1800" kern="1200" dirty="0" smtClean="0">
                <a:solidFill>
                  <a:schemeClr val="bg1"/>
                </a:solidFill>
                <a:latin typeface="+mn-lt"/>
                <a:ea typeface="+mn-ea"/>
                <a:cs typeface="+mn-cs"/>
              </a:defRPr>
            </a:lvl3pPr>
            <a:lvl4pPr>
              <a:defRPr lang="en-US" sz="1800" kern="1200" dirty="0" smtClean="0">
                <a:solidFill>
                  <a:schemeClr val="bg1"/>
                </a:solidFill>
                <a:latin typeface="+mn-lt"/>
                <a:ea typeface="+mn-ea"/>
                <a:cs typeface="+mn-cs"/>
              </a:defRPr>
            </a:lvl4pPr>
            <a:lvl5pPr>
              <a:defRPr lang="en-US" sz="1800" kern="1200" dirty="0" smtClean="0">
                <a:solidFill>
                  <a:schemeClr val="bg1"/>
                </a:solidFill>
                <a:latin typeface="+mn-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352203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ivider Blue">
    <p:bg>
      <p:bgPr>
        <a:gradFill rotWithShape="1">
          <a:gsLst>
            <a:gs pos="0">
              <a:schemeClr val="accent1"/>
            </a:gs>
            <a:gs pos="100000">
              <a:schemeClr val="accent2"/>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571502" y="1371600"/>
            <a:ext cx="13487400" cy="54864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8800" b="0" baseline="0" dirty="0">
                <a:solidFill>
                  <a:schemeClr val="bg1"/>
                </a:solidFill>
              </a:defRPr>
            </a:lvl1pPr>
          </a:lstStyle>
          <a:p>
            <a:pPr lvl="0">
              <a:lnSpc>
                <a:spcPct val="90000"/>
              </a:lnSpc>
            </a:pPr>
            <a:r>
              <a:rPr lang="en-US" smtClean="0"/>
              <a:t>Click to edit Master title style</a:t>
            </a:r>
            <a:endParaRPr lang="en-US" dirty="0"/>
          </a:p>
        </p:txBody>
      </p:sp>
    </p:spTree>
    <p:extLst>
      <p:ext uri="{BB962C8B-B14F-4D97-AF65-F5344CB8AC3E}">
        <p14:creationId xmlns:p14="http://schemas.microsoft.com/office/powerpoint/2010/main" val="119064134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Text Black">
    <p:spTree>
      <p:nvGrpSpPr>
        <p:cNvPr id="1" name=""/>
        <p:cNvGrpSpPr/>
        <p:nvPr/>
      </p:nvGrpSpPr>
      <p:grpSpPr>
        <a:xfrm>
          <a:off x="0" y="0"/>
          <a:ext cx="0" cy="0"/>
          <a:chOff x="0" y="0"/>
          <a:chExt cx="0" cy="0"/>
        </a:xfrm>
      </p:grpSpPr>
      <p:sp>
        <p:nvSpPr>
          <p:cNvPr id="4" name="Title 3"/>
          <p:cNvSpPr>
            <a:spLocks noGrp="1"/>
          </p:cNvSpPr>
          <p:nvPr>
            <p:ph type="ctrTitle"/>
          </p:nvPr>
        </p:nvSpPr>
        <p:spPr>
          <a:xfrm>
            <a:off x="576073" y="1371600"/>
            <a:ext cx="13487400" cy="54864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8800" b="0" baseline="0" dirty="0">
                <a:solidFill>
                  <a:srgbClr val="000000"/>
                </a:solidFill>
              </a:defRPr>
            </a:lvl1pPr>
          </a:lstStyle>
          <a:p>
            <a:pPr lvl="0">
              <a:lnSpc>
                <a:spcPct val="90000"/>
              </a:lnSpc>
            </a:pPr>
            <a:r>
              <a:rPr lang="en-US" smtClean="0"/>
              <a:t>Click to edit Master title style</a:t>
            </a:r>
            <a:endParaRPr lang="en-US" dirty="0"/>
          </a:p>
        </p:txBody>
      </p:sp>
    </p:spTree>
    <p:extLst>
      <p:ext uri="{BB962C8B-B14F-4D97-AF65-F5344CB8AC3E}">
        <p14:creationId xmlns:p14="http://schemas.microsoft.com/office/powerpoint/2010/main" val="3375581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Text Cyan">
    <p:spTree>
      <p:nvGrpSpPr>
        <p:cNvPr id="1" name=""/>
        <p:cNvGrpSpPr/>
        <p:nvPr/>
      </p:nvGrpSpPr>
      <p:grpSpPr>
        <a:xfrm>
          <a:off x="0" y="0"/>
          <a:ext cx="0" cy="0"/>
          <a:chOff x="0" y="0"/>
          <a:chExt cx="0" cy="0"/>
        </a:xfrm>
      </p:grpSpPr>
      <p:sp>
        <p:nvSpPr>
          <p:cNvPr id="7" name="Title 3"/>
          <p:cNvSpPr>
            <a:spLocks noGrp="1"/>
          </p:cNvSpPr>
          <p:nvPr>
            <p:ph type="ctrTitle"/>
          </p:nvPr>
        </p:nvSpPr>
        <p:spPr>
          <a:xfrm>
            <a:off x="576073" y="1371600"/>
            <a:ext cx="13487400" cy="54864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8800" b="0" baseline="0" dirty="0">
                <a:solidFill>
                  <a:schemeClr val="accent2"/>
                </a:solidFill>
              </a:defRPr>
            </a:lvl1pPr>
          </a:lstStyle>
          <a:p>
            <a:pPr lvl="0">
              <a:lnSpc>
                <a:spcPct val="90000"/>
              </a:lnSpc>
            </a:pPr>
            <a:r>
              <a:rPr lang="en-US" smtClean="0"/>
              <a:t>Click to edit Master title style</a:t>
            </a:r>
            <a:endParaRPr lang="en-US" dirty="0"/>
          </a:p>
        </p:txBody>
      </p:sp>
    </p:spTree>
    <p:extLst>
      <p:ext uri="{BB962C8B-B14F-4D97-AF65-F5344CB8AC3E}">
        <p14:creationId xmlns:p14="http://schemas.microsoft.com/office/powerpoint/2010/main" val="220503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Blue">
    <p:spTree>
      <p:nvGrpSpPr>
        <p:cNvPr id="1" name=""/>
        <p:cNvGrpSpPr/>
        <p:nvPr/>
      </p:nvGrpSpPr>
      <p:grpSpPr>
        <a:xfrm>
          <a:off x="0" y="0"/>
          <a:ext cx="0" cy="0"/>
          <a:chOff x="0" y="0"/>
          <a:chExt cx="0" cy="0"/>
        </a:xfrm>
      </p:grpSpPr>
      <p:sp>
        <p:nvSpPr>
          <p:cNvPr id="5" name="Title 3"/>
          <p:cNvSpPr>
            <a:spLocks noGrp="1"/>
          </p:cNvSpPr>
          <p:nvPr>
            <p:ph type="ctrTitle"/>
          </p:nvPr>
        </p:nvSpPr>
        <p:spPr>
          <a:xfrm>
            <a:off x="571502" y="1371600"/>
            <a:ext cx="13487400" cy="54864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8800" b="0" baseline="0" dirty="0">
                <a:solidFill>
                  <a:schemeClr val="bg1"/>
                </a:solidFill>
              </a:defRPr>
            </a:lvl1pPr>
          </a:lstStyle>
          <a:p>
            <a:pPr lvl="0">
              <a:lnSpc>
                <a:spcPct val="90000"/>
              </a:lnSpc>
            </a:pPr>
            <a:r>
              <a:rPr lang="en-US" smtClean="0"/>
              <a:t>Click to edit Master title style</a:t>
            </a:r>
            <a:endParaRPr lang="en-US" dirty="0"/>
          </a:p>
        </p:txBody>
      </p:sp>
    </p:spTree>
    <p:extLst>
      <p:ext uri="{BB962C8B-B14F-4D97-AF65-F5344CB8AC3E}">
        <p14:creationId xmlns:p14="http://schemas.microsoft.com/office/powerpoint/2010/main" val="1629798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ey Messaging Blu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71502" y="1371600"/>
            <a:ext cx="13487400" cy="5486400"/>
          </a:xfrm>
        </p:spPr>
        <p:txBody>
          <a:bodyPr anchor="ctr"/>
          <a:lstStyle>
            <a:lvl1pPr marL="0" indent="0">
              <a:buNone/>
              <a:defRPr sz="6000">
                <a:solidFill>
                  <a:schemeClr val="bg1"/>
                </a:solidFill>
              </a:defRPr>
            </a:lvl1pPr>
            <a:lvl2pPr marL="2269" indent="0">
              <a:buNone/>
              <a:defRPr sz="5400">
                <a:solidFill>
                  <a:schemeClr val="bg1"/>
                </a:solidFill>
              </a:defRPr>
            </a:lvl2pPr>
            <a:lvl3pPr>
              <a:defRPr sz="6200"/>
            </a:lvl3pPr>
            <a:lvl4pPr>
              <a:defRPr sz="6200"/>
            </a:lvl4pPr>
            <a:lvl5pPr>
              <a:defRPr sz="62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018009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ey Messaging Whit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71502" y="1371600"/>
            <a:ext cx="13487400" cy="5486400"/>
          </a:xfrm>
        </p:spPr>
        <p:txBody>
          <a:bodyPr anchor="ctr"/>
          <a:lstStyle>
            <a:lvl1pPr marL="0" indent="0">
              <a:buNone/>
              <a:defRPr sz="6000">
                <a:solidFill>
                  <a:srgbClr val="000000"/>
                </a:solidFill>
              </a:defRPr>
            </a:lvl1pPr>
            <a:lvl2pPr marL="2269" indent="0">
              <a:buNone/>
              <a:defRPr sz="5400">
                <a:solidFill>
                  <a:srgbClr val="000000"/>
                </a:solidFill>
              </a:defRPr>
            </a:lvl2pPr>
            <a:lvl3pPr>
              <a:defRPr sz="6200"/>
            </a:lvl3pPr>
            <a:lvl4pPr>
              <a:defRPr sz="6200"/>
            </a:lvl4pPr>
            <a:lvl5pPr>
              <a:defRPr sz="62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097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Image">
    <p:spTree>
      <p:nvGrpSpPr>
        <p:cNvPr id="1" name=""/>
        <p:cNvGrpSpPr/>
        <p:nvPr/>
      </p:nvGrpSpPr>
      <p:grpSpPr>
        <a:xfrm>
          <a:off x="0" y="0"/>
          <a:ext cx="0" cy="0"/>
          <a:chOff x="0" y="0"/>
          <a:chExt cx="0" cy="0"/>
        </a:xfrm>
      </p:grpSpPr>
      <p:pic>
        <p:nvPicPr>
          <p:cNvPr id="3" name="Picture 7" descr="XOM_FACT_QUIZ_Print_102513_Hi_Page_13_r.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552" y="0"/>
            <a:ext cx="14627299"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bwMode="white">
          <a:xfrm>
            <a:off x="760781" y="2282344"/>
            <a:ext cx="13130480" cy="3286150"/>
          </a:xfrm>
        </p:spPr>
        <p:txBody>
          <a:bodyPr>
            <a:noAutofit/>
          </a:bodyPr>
          <a:lstStyle>
            <a:lvl1pPr>
              <a:lnSpc>
                <a:spcPct val="90000"/>
              </a:lnSpc>
              <a:defRPr sz="10600" b="0" i="0">
                <a:solidFill>
                  <a:schemeClr val="bg1"/>
                </a:solidFill>
                <a:latin typeface="+mn-lt"/>
                <a:cs typeface="Arial"/>
              </a:defRPr>
            </a:lvl1pPr>
          </a:lstStyle>
          <a:p>
            <a:r>
              <a:rPr lang="en-US" smtClean="0"/>
              <a:t>Click to edit Master title style</a:t>
            </a:r>
            <a:endParaRPr lang="en-US" dirty="0"/>
          </a:p>
        </p:txBody>
      </p:sp>
      <p:sp>
        <p:nvSpPr>
          <p:cNvPr id="6" name="Content Placeholder 4"/>
          <p:cNvSpPr>
            <a:spLocks noGrp="1"/>
          </p:cNvSpPr>
          <p:nvPr>
            <p:ph sz="quarter" idx="11"/>
          </p:nvPr>
        </p:nvSpPr>
        <p:spPr bwMode="white">
          <a:xfrm>
            <a:off x="760781" y="1887322"/>
            <a:ext cx="5852160" cy="377190"/>
          </a:xfrm>
        </p:spPr>
        <p:txBody>
          <a:bodyPr/>
          <a:lstStyle>
            <a:lvl1pPr marL="0" indent="0">
              <a:buNone/>
              <a:defRPr lang="en-US" sz="2600" kern="1200" dirty="0" smtClean="0">
                <a:solidFill>
                  <a:schemeClr val="bg1"/>
                </a:solidFill>
                <a:latin typeface="+mn-lt"/>
                <a:ea typeface="+mn-ea"/>
                <a:cs typeface="+mn-cs"/>
              </a:defRPr>
            </a:lvl1pPr>
            <a:lvl2pPr>
              <a:defRPr lang="en-US" sz="1900" kern="1200" dirty="0" smtClean="0">
                <a:solidFill>
                  <a:schemeClr val="bg1"/>
                </a:solidFill>
                <a:latin typeface="+mn-lt"/>
                <a:ea typeface="+mn-ea"/>
                <a:cs typeface="+mn-cs"/>
              </a:defRPr>
            </a:lvl2pPr>
            <a:lvl3pPr>
              <a:defRPr lang="en-US" sz="1900" kern="1200" dirty="0" smtClean="0">
                <a:solidFill>
                  <a:schemeClr val="bg1"/>
                </a:solidFill>
                <a:latin typeface="+mn-lt"/>
                <a:ea typeface="+mn-ea"/>
                <a:cs typeface="+mn-cs"/>
              </a:defRPr>
            </a:lvl3pPr>
            <a:lvl4pPr>
              <a:defRPr lang="en-US" sz="1900" kern="1200" dirty="0" smtClean="0">
                <a:solidFill>
                  <a:schemeClr val="bg1"/>
                </a:solidFill>
                <a:latin typeface="+mn-lt"/>
                <a:ea typeface="+mn-ea"/>
                <a:cs typeface="+mn-cs"/>
              </a:defRPr>
            </a:lvl4pPr>
            <a:lvl5pPr>
              <a:defRPr lang="en-US" sz="1900" kern="1200" dirty="0" smtClean="0">
                <a:solidFill>
                  <a:schemeClr val="bg1"/>
                </a:solidFill>
                <a:latin typeface="+mn-lt"/>
                <a:ea typeface="+mn-ea"/>
                <a:cs typeface="+mn-cs"/>
              </a:defRPr>
            </a:lvl5pPr>
          </a:lstStyle>
          <a:p>
            <a:pPr lvl="0"/>
            <a:r>
              <a:rPr lang="en-US" smtClean="0"/>
              <a:t>Click to edit Master text styles</a:t>
            </a:r>
          </a:p>
        </p:txBody>
      </p:sp>
      <p:pic>
        <p:nvPicPr>
          <p:cNvPr id="4" name="Picture 3" descr="MDelvac_BLL_Performance_H_PMS_R-TM.eps"/>
          <p:cNvPicPr>
            <a:picLocks noChangeAspect="1"/>
          </p:cNvPicPr>
          <p:nvPr userDrawn="1"/>
        </p:nvPicPr>
        <p:blipFill rotWithShape="1">
          <a:blip r:embed="rId3" cstate="email">
            <a:extLst>
              <a:ext uri="{28A0092B-C50C-407E-A947-70E740481C1C}">
                <a14:useLocalDpi xmlns:a14="http://schemas.microsoft.com/office/drawing/2010/main"/>
              </a:ext>
            </a:extLst>
          </a:blip>
          <a:srcRect b="45834"/>
          <a:stretch/>
        </p:blipFill>
        <p:spPr>
          <a:xfrm>
            <a:off x="11374324" y="457200"/>
            <a:ext cx="2735376" cy="406399"/>
          </a:xfrm>
          <a:prstGeom prst="rect">
            <a:avLst/>
          </a:prstGeom>
        </p:spPr>
      </p:pic>
    </p:spTree>
    <p:extLst>
      <p:ext uri="{BB962C8B-B14F-4D97-AF65-F5344CB8AC3E}">
        <p14:creationId xmlns:p14="http://schemas.microsoft.com/office/powerpoint/2010/main" val="34778599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1520" y="1920242"/>
            <a:ext cx="6461760" cy="5074918"/>
          </a:xfrm>
          <a:prstGeom prst="rect">
            <a:avLst/>
          </a:prstGeom>
        </p:spPr>
        <p:txBody>
          <a:bodyPr>
            <a:normAutofit/>
          </a:bodyPr>
          <a:lstStyle>
            <a:lvl1pPr>
              <a:defRPr sz="3200"/>
            </a:lvl1pPr>
            <a:lvl2pPr>
              <a:defRPr sz="2900"/>
            </a:lvl2pPr>
            <a:lvl3pPr>
              <a:defRPr sz="2600"/>
            </a:lvl3pPr>
            <a:lvl4pPr>
              <a:defRPr sz="2200"/>
            </a:lvl4pPr>
            <a:lvl5pPr>
              <a:defRPr sz="2200"/>
            </a:lvl5pPr>
            <a:lvl6pPr>
              <a:defRPr sz="2900"/>
            </a:lvl6pPr>
            <a:lvl7pPr>
              <a:defRPr sz="2900"/>
            </a:lvl7pPr>
            <a:lvl8pPr>
              <a:defRPr sz="2900"/>
            </a:lvl8pPr>
            <a:lvl9pPr>
              <a:defRPr sz="2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437120" y="1920242"/>
            <a:ext cx="6461760" cy="5074918"/>
          </a:xfrm>
          <a:prstGeom prst="rect">
            <a:avLst/>
          </a:prstGeom>
        </p:spPr>
        <p:txBody>
          <a:bodyPr>
            <a:normAutofit/>
          </a:bodyPr>
          <a:lstStyle>
            <a:lvl1pPr>
              <a:defRPr sz="3200"/>
            </a:lvl1pPr>
            <a:lvl2pPr>
              <a:defRPr sz="2900"/>
            </a:lvl2pPr>
            <a:lvl3pPr>
              <a:defRPr sz="2600"/>
            </a:lvl3pPr>
            <a:lvl4pPr>
              <a:defRPr sz="2200"/>
            </a:lvl4pPr>
            <a:lvl5pPr>
              <a:defRPr sz="22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Placeholder 1"/>
          <p:cNvSpPr>
            <a:spLocks noGrp="1"/>
          </p:cNvSpPr>
          <p:nvPr>
            <p:ph type="title"/>
          </p:nvPr>
        </p:nvSpPr>
        <p:spPr>
          <a:xfrm>
            <a:off x="731520" y="0"/>
            <a:ext cx="13167360" cy="1554480"/>
          </a:xfrm>
          <a:prstGeom prst="rect">
            <a:avLst/>
          </a:prstGeom>
          <a:noFill/>
        </p:spPr>
        <p:txBody>
          <a:bodyPr vert="horz" wrap="square" lIns="0" tIns="0" rIns="0" bIns="0" rtlCol="0" anchor="ctr" anchorCtr="0">
            <a:noAutofit/>
          </a:body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845638" y="7791451"/>
            <a:ext cx="594360" cy="438150"/>
          </a:xfrm>
          <a:prstGeom prst="rect">
            <a:avLst/>
          </a:prstGeom>
        </p:spPr>
        <p:txBody>
          <a:bodyPr vert="horz" lIns="146304" tIns="73152" rIns="146304" bIns="73152" rtlCol="0" anchor="ctr"/>
          <a:lstStyle>
            <a:lvl1pPr algn="l">
              <a:defRPr sz="1600">
                <a:solidFill>
                  <a:schemeClr val="tx1">
                    <a:lumMod val="50000"/>
                    <a:lumOff val="50000"/>
                  </a:schemeClr>
                </a:solidFill>
                <a:latin typeface="Arial"/>
                <a:cs typeface="Arial"/>
              </a:defRPr>
            </a:lvl1pPr>
          </a:lstStyle>
          <a:p>
            <a:fld id="{F0BB42E6-0A6C-3746-A014-2B2B9184F945}"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39921167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lvl1pPr>
              <a:lnSpc>
                <a:spcPct val="100000"/>
              </a:lnSpc>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6899065" y="7791451"/>
            <a:ext cx="594360" cy="438150"/>
          </a:xfrm>
          <a:prstGeom prst="rect">
            <a:avLst/>
          </a:prstGeom>
        </p:spPr>
        <p:txBody>
          <a:bodyPr vert="horz" lIns="146304" tIns="73152" rIns="146304" bIns="73152" rtlCol="0" anchor="ctr"/>
          <a:lstStyle>
            <a:lvl1pPr algn="l">
              <a:defRPr sz="1600">
                <a:solidFill>
                  <a:schemeClr val="tx1">
                    <a:lumMod val="50000"/>
                    <a:lumOff val="50000"/>
                  </a:schemeClr>
                </a:solidFill>
                <a:latin typeface="Arial"/>
                <a:cs typeface="Arial"/>
              </a:defRPr>
            </a:lvl1pPr>
          </a:lstStyle>
          <a:p>
            <a:fld id="{F0BB42E6-0A6C-3746-A014-2B2B9184F945}"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0230796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Content with Image Bottom">
    <p:spTree>
      <p:nvGrpSpPr>
        <p:cNvPr id="1" name=""/>
        <p:cNvGrpSpPr/>
        <p:nvPr/>
      </p:nvGrpSpPr>
      <p:grpSpPr>
        <a:xfrm>
          <a:off x="0" y="0"/>
          <a:ext cx="0" cy="0"/>
          <a:chOff x="0" y="0"/>
          <a:chExt cx="0" cy="0"/>
        </a:xfrm>
      </p:grpSpPr>
      <p:sp>
        <p:nvSpPr>
          <p:cNvPr id="5" name="Picture Placeholder 5"/>
          <p:cNvSpPr>
            <a:spLocks noGrp="1"/>
          </p:cNvSpPr>
          <p:nvPr>
            <p:ph type="pic" sz="quarter" idx="11"/>
          </p:nvPr>
        </p:nvSpPr>
        <p:spPr>
          <a:xfrm>
            <a:off x="2" y="4269882"/>
            <a:ext cx="14630400" cy="3959718"/>
          </a:xfrm>
          <a:solidFill>
            <a:schemeClr val="bg1">
              <a:lumMod val="85000"/>
            </a:schemeClr>
          </a:solidFill>
        </p:spPr>
        <p:txBody>
          <a:bodyPr rtlCol="0">
            <a:noAutofit/>
          </a:bodyPr>
          <a:lstStyle>
            <a:lvl1pPr marL="0" indent="0">
              <a:buNone/>
              <a:defRPr sz="1800">
                <a:solidFill>
                  <a:srgbClr val="000000"/>
                </a:solidFill>
              </a:defRPr>
            </a:lvl1pPr>
          </a:lstStyle>
          <a:p>
            <a:pPr lvl="0"/>
            <a:r>
              <a:rPr lang="en-US" noProof="0" smtClean="0"/>
              <a:t>Drag picture to placeholder or click icon to add</a:t>
            </a:r>
            <a:endParaRPr lang="en-US" noProof="0"/>
          </a:p>
        </p:txBody>
      </p:sp>
      <p:sp>
        <p:nvSpPr>
          <p:cNvPr id="8" name="Content Placeholder 7"/>
          <p:cNvSpPr>
            <a:spLocks noGrp="1"/>
          </p:cNvSpPr>
          <p:nvPr>
            <p:ph sz="quarter" idx="10"/>
          </p:nvPr>
        </p:nvSpPr>
        <p:spPr>
          <a:xfrm>
            <a:off x="571503" y="1571627"/>
            <a:ext cx="13487400" cy="253451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3"/>
          <p:cNvSpPr>
            <a:spLocks noGrp="1"/>
          </p:cNvSpPr>
          <p:nvPr>
            <p:ph type="title"/>
          </p:nvPr>
        </p:nvSpPr>
        <p:spPr>
          <a:xfrm>
            <a:off x="571503" y="352426"/>
            <a:ext cx="13487400" cy="914400"/>
          </a:xfrm>
        </p:spPr>
        <p:txBody>
          <a:bodyPr/>
          <a:lstStyle/>
          <a:p>
            <a:r>
              <a:rPr lang="en-US" smtClean="0"/>
              <a:t>Click to edit Master title style</a:t>
            </a:r>
            <a:endParaRPr lang="en-US"/>
          </a:p>
        </p:txBody>
      </p:sp>
    </p:spTree>
    <p:extLst>
      <p:ext uri="{BB962C8B-B14F-4D97-AF65-F5344CB8AC3E}">
        <p14:creationId xmlns:p14="http://schemas.microsoft.com/office/powerpoint/2010/main" val="3530778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and Content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726441" y="1571626"/>
            <a:ext cx="13160638" cy="5775960"/>
          </a:xfrm>
        </p:spPr>
        <p:txBody>
          <a:bodyPr/>
          <a:lstStyle>
            <a:lvl1pPr>
              <a:defRPr sz="340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1299859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71502" y="352426"/>
            <a:ext cx="1348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571502" y="1575437"/>
            <a:ext cx="13487400" cy="576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Rectangle 6"/>
          <p:cNvSpPr>
            <a:spLocks noChangeArrowheads="1"/>
          </p:cNvSpPr>
          <p:nvPr/>
        </p:nvSpPr>
        <p:spPr bwMode="auto">
          <a:xfrm>
            <a:off x="13594080" y="7740016"/>
            <a:ext cx="467360" cy="20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fld id="{61EB682E-F9F7-A84A-866D-693BB3909AC4}" type="slidenum">
              <a:rPr lang="en-US" sz="1100">
                <a:solidFill>
                  <a:schemeClr val="tx1"/>
                </a:solidFill>
                <a:latin typeface="EMprint" panose="020B0503020204020204" pitchFamily="34" charset="0"/>
                <a:ea typeface="EMprint"/>
                <a:cs typeface="EMprint"/>
              </a:rPr>
              <a:pPr algn="r"/>
              <a:t>‹#›</a:t>
            </a:fld>
            <a:endParaRPr lang="en-US" sz="1100" dirty="0">
              <a:solidFill>
                <a:schemeClr val="tx1"/>
              </a:solidFill>
              <a:latin typeface="EMprint" panose="020B0503020204020204" pitchFamily="34" charset="0"/>
              <a:ea typeface="EMprint"/>
              <a:cs typeface="EMprint"/>
            </a:endParaRPr>
          </a:p>
        </p:txBody>
      </p:sp>
    </p:spTree>
  </p:cSld>
  <p:clrMap bg1="lt1" tx1="dk1" bg2="lt2" tx2="dk2" accent1="accent1" accent2="accent2" accent3="accent3" accent4="accent4" accent5="accent5" accent6="accent6" hlink="hlink" folHlink="folHlink"/>
  <p:sldLayoutIdLst>
    <p:sldLayoutId id="2147483906" r:id="rId1"/>
    <p:sldLayoutId id="2147483942" r:id="rId2"/>
    <p:sldLayoutId id="2147483910" r:id="rId3"/>
    <p:sldLayoutId id="2147483980" r:id="rId4"/>
    <p:sldLayoutId id="2147483982" r:id="rId5"/>
    <p:sldLayoutId id="2147483983" r:id="rId6"/>
    <p:sldLayoutId id="2147483984" r:id="rId7"/>
    <p:sldLayoutId id="2147483985" r:id="rId8"/>
    <p:sldLayoutId id="2147483987" r:id="rId9"/>
    <p:sldLayoutId id="2147483988" r:id="rId10"/>
    <p:sldLayoutId id="2147484025" r:id="rId11"/>
    <p:sldLayoutId id="2147484026" r:id="rId12"/>
  </p:sldLayoutIdLst>
  <p:timing>
    <p:tnLst>
      <p:par>
        <p:cTn id="1" dur="indefinite" restart="never" nodeType="tmRoot"/>
      </p:par>
    </p:tnLst>
  </p:timing>
  <p:txStyles>
    <p:titleStyle>
      <a:lvl1pPr algn="l" defTabSz="653110" rtl="0" eaLnBrk="1" fontAlgn="base" hangingPunct="1">
        <a:spcBef>
          <a:spcPct val="0"/>
        </a:spcBef>
        <a:spcAft>
          <a:spcPct val="0"/>
        </a:spcAft>
        <a:defRPr sz="4200" kern="1200">
          <a:solidFill>
            <a:schemeClr val="tx2"/>
          </a:solidFill>
          <a:latin typeface="EMprint" panose="020B0503020204020204" pitchFamily="34" charset="0"/>
          <a:ea typeface="EMprint" panose="020B0503020204020204" pitchFamily="34" charset="0"/>
          <a:cs typeface="EMprint"/>
        </a:defRPr>
      </a:lvl1pPr>
      <a:lvl2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2pPr>
      <a:lvl3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3pPr>
      <a:lvl4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4pPr>
      <a:lvl5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5pPr>
      <a:lvl6pPr marL="653110" algn="l" defTabSz="653110" rtl="0" eaLnBrk="1" fontAlgn="base" hangingPunct="1">
        <a:spcBef>
          <a:spcPct val="0"/>
        </a:spcBef>
        <a:spcAft>
          <a:spcPct val="0"/>
        </a:spcAft>
        <a:defRPr sz="4000">
          <a:solidFill>
            <a:schemeClr val="tx1"/>
          </a:solidFill>
          <a:latin typeface="Arial" charset="0"/>
          <a:ea typeface="ヒラギノ角ゴ Pro W3" charset="0"/>
        </a:defRPr>
      </a:lvl6pPr>
      <a:lvl7pPr marL="1306221" algn="l" defTabSz="653110" rtl="0" eaLnBrk="1" fontAlgn="base" hangingPunct="1">
        <a:spcBef>
          <a:spcPct val="0"/>
        </a:spcBef>
        <a:spcAft>
          <a:spcPct val="0"/>
        </a:spcAft>
        <a:defRPr sz="4000">
          <a:solidFill>
            <a:schemeClr val="tx1"/>
          </a:solidFill>
          <a:latin typeface="Arial" charset="0"/>
          <a:ea typeface="ヒラギノ角ゴ Pro W3" charset="0"/>
        </a:defRPr>
      </a:lvl7pPr>
      <a:lvl8pPr marL="1959331" algn="l" defTabSz="653110" rtl="0" eaLnBrk="1" fontAlgn="base" hangingPunct="1">
        <a:spcBef>
          <a:spcPct val="0"/>
        </a:spcBef>
        <a:spcAft>
          <a:spcPct val="0"/>
        </a:spcAft>
        <a:defRPr sz="4000">
          <a:solidFill>
            <a:schemeClr val="tx1"/>
          </a:solidFill>
          <a:latin typeface="Arial" charset="0"/>
          <a:ea typeface="ヒラギノ角ゴ Pro W3" charset="0"/>
        </a:defRPr>
      </a:lvl8pPr>
      <a:lvl9pPr marL="2612442" algn="l" defTabSz="653110" rtl="0" eaLnBrk="1" fontAlgn="base" hangingPunct="1">
        <a:spcBef>
          <a:spcPct val="0"/>
        </a:spcBef>
        <a:spcAft>
          <a:spcPct val="0"/>
        </a:spcAft>
        <a:defRPr sz="4000">
          <a:solidFill>
            <a:schemeClr val="tx1"/>
          </a:solidFill>
          <a:latin typeface="Arial" charset="0"/>
          <a:ea typeface="ヒラギノ角ゴ Pro W3" charset="0"/>
        </a:defRPr>
      </a:lvl9pPr>
    </p:titleStyle>
    <p:bodyStyle>
      <a:lvl1pPr marL="324288" indent="-324288" algn="l" defTabSz="653110" rtl="0" eaLnBrk="1" fontAlgn="base" hangingPunct="1">
        <a:spcBef>
          <a:spcPct val="0"/>
        </a:spcBef>
        <a:spcAft>
          <a:spcPct val="0"/>
        </a:spcAft>
        <a:buFont typeface="Arial" charset="0"/>
        <a:buChar char="•"/>
        <a:defRPr sz="2400" kern="1200">
          <a:solidFill>
            <a:srgbClr val="000000"/>
          </a:solidFill>
          <a:latin typeface="+mn-lt"/>
          <a:ea typeface="EMprint" panose="020B0503020204020204" pitchFamily="34" charset="0"/>
          <a:cs typeface="EMprint"/>
        </a:defRPr>
      </a:lvl1pPr>
      <a:lvl2pPr marL="648574" indent="-324288" algn="l" defTabSz="653110" rtl="0" eaLnBrk="1" fontAlgn="base" hangingPunct="1">
        <a:spcBef>
          <a:spcPts val="858"/>
        </a:spcBef>
        <a:spcAft>
          <a:spcPct val="0"/>
        </a:spcAft>
        <a:buFont typeface="Arial" charset="0"/>
        <a:buChar char="•"/>
        <a:defRPr sz="2200" kern="1200">
          <a:solidFill>
            <a:srgbClr val="000000"/>
          </a:solidFill>
          <a:latin typeface="+mn-lt"/>
          <a:ea typeface="EMprint" panose="020B0503020204020204" pitchFamily="34" charset="0"/>
          <a:cs typeface="+mn-cs"/>
        </a:defRPr>
      </a:lvl2pPr>
      <a:lvl3pPr marL="984202" indent="-335626"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3pPr>
      <a:lvl4pPr marL="1308490" indent="-324288" algn="l" defTabSz="814122"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4pPr>
      <a:lvl5pPr marL="1632776" indent="-324288"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6"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1"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2" algn="l" defTabSz="653110" rtl="0" eaLnBrk="1" latinLnBrk="0" hangingPunct="1">
        <a:defRPr sz="2600" kern="1200">
          <a:solidFill>
            <a:schemeClr val="tx1"/>
          </a:solidFill>
          <a:latin typeface="+mn-lt"/>
          <a:ea typeface="+mn-ea"/>
          <a:cs typeface="+mn-cs"/>
        </a:defRPr>
      </a:lvl5pPr>
      <a:lvl6pPr marL="3265550"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71502" y="352426"/>
            <a:ext cx="1348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571502" y="1575437"/>
            <a:ext cx="13487400" cy="576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Rectangle 6"/>
          <p:cNvSpPr>
            <a:spLocks noChangeArrowheads="1"/>
          </p:cNvSpPr>
          <p:nvPr/>
        </p:nvSpPr>
        <p:spPr bwMode="auto">
          <a:xfrm>
            <a:off x="13594080" y="7740016"/>
            <a:ext cx="467360" cy="20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fld id="{61EB682E-F9F7-A84A-866D-693BB3909AC4}" type="slidenum">
              <a:rPr lang="en-US" sz="1100">
                <a:solidFill>
                  <a:srgbClr val="000000"/>
                </a:solidFill>
                <a:latin typeface="EMprint" panose="020B0503020204020204" pitchFamily="34" charset="0"/>
                <a:ea typeface="EMprint"/>
                <a:cs typeface="EMprint"/>
              </a:rPr>
              <a:pPr algn="r"/>
              <a:t>‹#›</a:t>
            </a:fld>
            <a:endParaRPr lang="en-US" sz="1100" dirty="0">
              <a:solidFill>
                <a:srgbClr val="000000"/>
              </a:solidFill>
              <a:latin typeface="EMprint" panose="020B0503020204020204" pitchFamily="34" charset="0"/>
              <a:ea typeface="EMprint"/>
              <a:cs typeface="EMprint"/>
            </a:endParaRPr>
          </a:p>
        </p:txBody>
      </p:sp>
    </p:spTree>
    <p:extLst>
      <p:ext uri="{BB962C8B-B14F-4D97-AF65-F5344CB8AC3E}">
        <p14:creationId xmlns:p14="http://schemas.microsoft.com/office/powerpoint/2010/main" val="1043040329"/>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Lst>
  <p:timing>
    <p:tnLst>
      <p:par>
        <p:cTn id="1" dur="indefinite" restart="never" nodeType="tmRoot"/>
      </p:par>
    </p:tnLst>
  </p:timing>
  <p:txStyles>
    <p:titleStyle>
      <a:lvl1pPr algn="l" defTabSz="653110" rtl="0" eaLnBrk="1" fontAlgn="base" hangingPunct="1">
        <a:spcBef>
          <a:spcPct val="0"/>
        </a:spcBef>
        <a:spcAft>
          <a:spcPct val="0"/>
        </a:spcAft>
        <a:defRPr sz="4200" kern="1200">
          <a:solidFill>
            <a:schemeClr val="tx2"/>
          </a:solidFill>
          <a:latin typeface="EMprint" panose="020B0503020204020204" pitchFamily="34" charset="0"/>
          <a:ea typeface="EMprint" panose="020B0503020204020204" pitchFamily="34" charset="0"/>
          <a:cs typeface="EMprint"/>
        </a:defRPr>
      </a:lvl1pPr>
      <a:lvl2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2pPr>
      <a:lvl3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3pPr>
      <a:lvl4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4pPr>
      <a:lvl5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5pPr>
      <a:lvl6pPr marL="653110" algn="l" defTabSz="653110" rtl="0" eaLnBrk="1" fontAlgn="base" hangingPunct="1">
        <a:spcBef>
          <a:spcPct val="0"/>
        </a:spcBef>
        <a:spcAft>
          <a:spcPct val="0"/>
        </a:spcAft>
        <a:defRPr sz="4000">
          <a:solidFill>
            <a:schemeClr val="tx1"/>
          </a:solidFill>
          <a:latin typeface="Arial" charset="0"/>
          <a:ea typeface="ヒラギノ角ゴ Pro W3" charset="0"/>
        </a:defRPr>
      </a:lvl6pPr>
      <a:lvl7pPr marL="1306221" algn="l" defTabSz="653110" rtl="0" eaLnBrk="1" fontAlgn="base" hangingPunct="1">
        <a:spcBef>
          <a:spcPct val="0"/>
        </a:spcBef>
        <a:spcAft>
          <a:spcPct val="0"/>
        </a:spcAft>
        <a:defRPr sz="4000">
          <a:solidFill>
            <a:schemeClr val="tx1"/>
          </a:solidFill>
          <a:latin typeface="Arial" charset="0"/>
          <a:ea typeface="ヒラギノ角ゴ Pro W3" charset="0"/>
        </a:defRPr>
      </a:lvl7pPr>
      <a:lvl8pPr marL="1959331" algn="l" defTabSz="653110" rtl="0" eaLnBrk="1" fontAlgn="base" hangingPunct="1">
        <a:spcBef>
          <a:spcPct val="0"/>
        </a:spcBef>
        <a:spcAft>
          <a:spcPct val="0"/>
        </a:spcAft>
        <a:defRPr sz="4000">
          <a:solidFill>
            <a:schemeClr val="tx1"/>
          </a:solidFill>
          <a:latin typeface="Arial" charset="0"/>
          <a:ea typeface="ヒラギノ角ゴ Pro W3" charset="0"/>
        </a:defRPr>
      </a:lvl8pPr>
      <a:lvl9pPr marL="2612442" algn="l" defTabSz="653110" rtl="0" eaLnBrk="1" fontAlgn="base" hangingPunct="1">
        <a:spcBef>
          <a:spcPct val="0"/>
        </a:spcBef>
        <a:spcAft>
          <a:spcPct val="0"/>
        </a:spcAft>
        <a:defRPr sz="4000">
          <a:solidFill>
            <a:schemeClr val="tx1"/>
          </a:solidFill>
          <a:latin typeface="Arial" charset="0"/>
          <a:ea typeface="ヒラギノ角ゴ Pro W3" charset="0"/>
        </a:defRPr>
      </a:lvl9pPr>
    </p:titleStyle>
    <p:bodyStyle>
      <a:lvl1pPr marL="324288" indent="-324288" algn="l" defTabSz="653110" rtl="0" eaLnBrk="1" fontAlgn="base" hangingPunct="1">
        <a:spcBef>
          <a:spcPct val="0"/>
        </a:spcBef>
        <a:spcAft>
          <a:spcPct val="0"/>
        </a:spcAft>
        <a:buFont typeface="Arial" charset="0"/>
        <a:buChar char="•"/>
        <a:defRPr sz="2400" kern="1200">
          <a:solidFill>
            <a:srgbClr val="000000"/>
          </a:solidFill>
          <a:latin typeface="+mn-lt"/>
          <a:ea typeface="EMprint" panose="020B0503020204020204" pitchFamily="34" charset="0"/>
          <a:cs typeface="EMprint"/>
        </a:defRPr>
      </a:lvl1pPr>
      <a:lvl2pPr marL="648574" indent="-324288" algn="l" defTabSz="653110" rtl="0" eaLnBrk="1" fontAlgn="base" hangingPunct="1">
        <a:spcBef>
          <a:spcPts val="858"/>
        </a:spcBef>
        <a:spcAft>
          <a:spcPct val="0"/>
        </a:spcAft>
        <a:buFont typeface="Arial" charset="0"/>
        <a:buChar char="•"/>
        <a:defRPr sz="2200" kern="1200">
          <a:solidFill>
            <a:srgbClr val="000000"/>
          </a:solidFill>
          <a:latin typeface="+mn-lt"/>
          <a:ea typeface="EMprint" panose="020B0503020204020204" pitchFamily="34" charset="0"/>
          <a:cs typeface="+mn-cs"/>
        </a:defRPr>
      </a:lvl2pPr>
      <a:lvl3pPr marL="984202" indent="-335626"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3pPr>
      <a:lvl4pPr marL="1308490" indent="-324288" algn="l" defTabSz="814122"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4pPr>
      <a:lvl5pPr marL="1632776" indent="-324288"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6"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1"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2" algn="l" defTabSz="653110" rtl="0" eaLnBrk="1" latinLnBrk="0" hangingPunct="1">
        <a:defRPr sz="2600" kern="1200">
          <a:solidFill>
            <a:schemeClr val="tx1"/>
          </a:solidFill>
          <a:latin typeface="+mn-lt"/>
          <a:ea typeface="+mn-ea"/>
          <a:cs typeface="+mn-cs"/>
        </a:defRPr>
      </a:lvl5pPr>
      <a:lvl6pPr marL="3265550"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71502" y="352426"/>
            <a:ext cx="1348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571502" y="1575437"/>
            <a:ext cx="13487400" cy="576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Rectangle 6"/>
          <p:cNvSpPr>
            <a:spLocks noChangeArrowheads="1"/>
          </p:cNvSpPr>
          <p:nvPr/>
        </p:nvSpPr>
        <p:spPr bwMode="auto">
          <a:xfrm>
            <a:off x="13594080" y="7740016"/>
            <a:ext cx="467360" cy="20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fld id="{61EB682E-F9F7-A84A-866D-693BB3909AC4}" type="slidenum">
              <a:rPr lang="en-US" sz="1100">
                <a:solidFill>
                  <a:srgbClr val="000000"/>
                </a:solidFill>
                <a:latin typeface="EMprint" panose="020B0503020204020204" pitchFamily="34" charset="0"/>
                <a:ea typeface="EMprint"/>
                <a:cs typeface="EMprint"/>
              </a:rPr>
              <a:pPr algn="r"/>
              <a:t>‹#›</a:t>
            </a:fld>
            <a:endParaRPr lang="en-US" sz="1100" dirty="0">
              <a:solidFill>
                <a:srgbClr val="000000"/>
              </a:solidFill>
              <a:latin typeface="EMprint" panose="020B0503020204020204" pitchFamily="34" charset="0"/>
              <a:ea typeface="EMprint"/>
              <a:cs typeface="EMprint"/>
            </a:endParaRPr>
          </a:p>
        </p:txBody>
      </p:sp>
    </p:spTree>
    <p:extLst>
      <p:ext uri="{BB962C8B-B14F-4D97-AF65-F5344CB8AC3E}">
        <p14:creationId xmlns:p14="http://schemas.microsoft.com/office/powerpoint/2010/main" val="180883916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Lst>
  <p:timing>
    <p:tnLst>
      <p:par>
        <p:cTn id="1" dur="indefinite" restart="never" nodeType="tmRoot"/>
      </p:par>
    </p:tnLst>
  </p:timing>
  <p:txStyles>
    <p:titleStyle>
      <a:lvl1pPr algn="l" defTabSz="653110" rtl="0" eaLnBrk="1" fontAlgn="base" hangingPunct="1">
        <a:spcBef>
          <a:spcPct val="0"/>
        </a:spcBef>
        <a:spcAft>
          <a:spcPct val="0"/>
        </a:spcAft>
        <a:defRPr sz="4200" kern="1200">
          <a:solidFill>
            <a:schemeClr val="tx2"/>
          </a:solidFill>
          <a:latin typeface="EMprint" panose="020B0503020204020204" pitchFamily="34" charset="0"/>
          <a:ea typeface="EMprint" panose="020B0503020204020204" pitchFamily="34" charset="0"/>
          <a:cs typeface="EMprint"/>
        </a:defRPr>
      </a:lvl1pPr>
      <a:lvl2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2pPr>
      <a:lvl3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3pPr>
      <a:lvl4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4pPr>
      <a:lvl5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5pPr>
      <a:lvl6pPr marL="653110" algn="l" defTabSz="653110" rtl="0" eaLnBrk="1" fontAlgn="base" hangingPunct="1">
        <a:spcBef>
          <a:spcPct val="0"/>
        </a:spcBef>
        <a:spcAft>
          <a:spcPct val="0"/>
        </a:spcAft>
        <a:defRPr sz="4000">
          <a:solidFill>
            <a:schemeClr val="tx1"/>
          </a:solidFill>
          <a:latin typeface="Arial" charset="0"/>
          <a:ea typeface="ヒラギノ角ゴ Pro W3" charset="0"/>
        </a:defRPr>
      </a:lvl6pPr>
      <a:lvl7pPr marL="1306221" algn="l" defTabSz="653110" rtl="0" eaLnBrk="1" fontAlgn="base" hangingPunct="1">
        <a:spcBef>
          <a:spcPct val="0"/>
        </a:spcBef>
        <a:spcAft>
          <a:spcPct val="0"/>
        </a:spcAft>
        <a:defRPr sz="4000">
          <a:solidFill>
            <a:schemeClr val="tx1"/>
          </a:solidFill>
          <a:latin typeface="Arial" charset="0"/>
          <a:ea typeface="ヒラギノ角ゴ Pro W3" charset="0"/>
        </a:defRPr>
      </a:lvl7pPr>
      <a:lvl8pPr marL="1959331" algn="l" defTabSz="653110" rtl="0" eaLnBrk="1" fontAlgn="base" hangingPunct="1">
        <a:spcBef>
          <a:spcPct val="0"/>
        </a:spcBef>
        <a:spcAft>
          <a:spcPct val="0"/>
        </a:spcAft>
        <a:defRPr sz="4000">
          <a:solidFill>
            <a:schemeClr val="tx1"/>
          </a:solidFill>
          <a:latin typeface="Arial" charset="0"/>
          <a:ea typeface="ヒラギノ角ゴ Pro W3" charset="0"/>
        </a:defRPr>
      </a:lvl8pPr>
      <a:lvl9pPr marL="2612442" algn="l" defTabSz="653110" rtl="0" eaLnBrk="1" fontAlgn="base" hangingPunct="1">
        <a:spcBef>
          <a:spcPct val="0"/>
        </a:spcBef>
        <a:spcAft>
          <a:spcPct val="0"/>
        </a:spcAft>
        <a:defRPr sz="4000">
          <a:solidFill>
            <a:schemeClr val="tx1"/>
          </a:solidFill>
          <a:latin typeface="Arial" charset="0"/>
          <a:ea typeface="ヒラギノ角ゴ Pro W3" charset="0"/>
        </a:defRPr>
      </a:lvl9pPr>
    </p:titleStyle>
    <p:bodyStyle>
      <a:lvl1pPr marL="324288" indent="-324288" algn="l" defTabSz="653110" rtl="0" eaLnBrk="1" fontAlgn="base" hangingPunct="1">
        <a:spcBef>
          <a:spcPct val="0"/>
        </a:spcBef>
        <a:spcAft>
          <a:spcPct val="0"/>
        </a:spcAft>
        <a:buFont typeface="Arial" charset="0"/>
        <a:buChar char="•"/>
        <a:defRPr sz="2400" kern="1200">
          <a:solidFill>
            <a:srgbClr val="000000"/>
          </a:solidFill>
          <a:latin typeface="+mn-lt"/>
          <a:ea typeface="EMprint" panose="020B0503020204020204" pitchFamily="34" charset="0"/>
          <a:cs typeface="EMprint"/>
        </a:defRPr>
      </a:lvl1pPr>
      <a:lvl2pPr marL="648574" indent="-324288" algn="l" defTabSz="653110" rtl="0" eaLnBrk="1" fontAlgn="base" hangingPunct="1">
        <a:spcBef>
          <a:spcPts val="858"/>
        </a:spcBef>
        <a:spcAft>
          <a:spcPct val="0"/>
        </a:spcAft>
        <a:buFont typeface="Arial" charset="0"/>
        <a:buChar char="•"/>
        <a:defRPr sz="2200" kern="1200">
          <a:solidFill>
            <a:srgbClr val="000000"/>
          </a:solidFill>
          <a:latin typeface="+mn-lt"/>
          <a:ea typeface="EMprint" panose="020B0503020204020204" pitchFamily="34" charset="0"/>
          <a:cs typeface="+mn-cs"/>
        </a:defRPr>
      </a:lvl2pPr>
      <a:lvl3pPr marL="984202" indent="-335626"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3pPr>
      <a:lvl4pPr marL="1308490" indent="-324288" algn="l" defTabSz="814122"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4pPr>
      <a:lvl5pPr marL="1632776" indent="-324288"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6"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1"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2" algn="l" defTabSz="653110" rtl="0" eaLnBrk="1" latinLnBrk="0" hangingPunct="1">
        <a:defRPr sz="2600" kern="1200">
          <a:solidFill>
            <a:schemeClr val="tx1"/>
          </a:solidFill>
          <a:latin typeface="+mn-lt"/>
          <a:ea typeface="+mn-ea"/>
          <a:cs typeface="+mn-cs"/>
        </a:defRPr>
      </a:lvl5pPr>
      <a:lvl6pPr marL="3265550"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CAcQjRxqFQoTCP3_-_z0mMkCFcroJgodjIsFpA&amp;url=http://fuelmarketernews.com/performance-enhancing-diesel-additives-3/&amp;bvm=bv.107763241,d.cWw&amp;psig=AFQjCNE1B9VeKY6P0mon4jQ69lsX3w-U2w&amp;ust=1447899700921893" TargetMode="External"/><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hyperlink" Target="http://www.google.com/url?sa=i&amp;rct=j&amp;q=&amp;esrc=s&amp;source=images&amp;cd=&amp;cad=rja&amp;uact=8&amp;ved=0CAcQjRxqFQoTCPGF45f3mMkCFQw5Jgodr2kGnA&amp;url=http://www.top1oil.com/USA/vx12.htm&amp;bvm=bv.107763241,d.eWE&amp;psig=AFQjCNE9z8HTWEeFTftQlgiZQIzBG7106g&amp;ust=1447900167227014" TargetMode="External"/><Relationship Id="rId1" Type="http://schemas.openxmlformats.org/officeDocument/2006/relationships/slideLayout" Target="../slideLayouts/slideLayout11.xml"/><Relationship Id="rId6" Type="http://schemas.openxmlformats.org/officeDocument/2006/relationships/hyperlink" Target="https://www.google.com/url?sa=i&amp;rct=j&amp;q=&amp;esrc=s&amp;source=images&amp;cd=&amp;cad=rja&amp;uact=8&amp;ved=0CAcQjRxqFQoTCK_47vfwmMkCFcU4JgodZzEL2w&amp;url=https://www.cardealexpert.com/ask-the-expert/reusable-air-filter/&amp;bvm=bv.107763241,d.eWE&amp;psig=AFQjCNEhO9Z4iEAtmB1CKRH4arOWjRpyeA&amp;ust=1447898587037295" TargetMode="External"/><Relationship Id="rId5" Type="http://schemas.openxmlformats.org/officeDocument/2006/relationships/image" Target="../media/image50.jpeg"/><Relationship Id="rId4" Type="http://schemas.openxmlformats.org/officeDocument/2006/relationships/hyperlink" Target="http://www.google.com/url?sa=i&amp;rct=j&amp;q=&amp;esrc=s&amp;source=images&amp;cd=&amp;cad=rja&amp;uact=8&amp;ved=&amp;url=http://web.extension.illinois.edu/stain/staindetail.cfm?ID%3D140&amp;psig=AFQjCNGuao1CrFJVuZtmK7Y4EESDoAbxVA&amp;ust=1447899889666913" TargetMode="External"/><Relationship Id="rId9" Type="http://schemas.openxmlformats.org/officeDocument/2006/relationships/image" Target="../media/image5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13.emf"/><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686" y="1170141"/>
            <a:ext cx="13554982" cy="3286150"/>
          </a:xfrm>
        </p:spPr>
        <p:txBody>
          <a:bodyPr/>
          <a:lstStyle/>
          <a:p>
            <a:r>
              <a:rPr lang="en-US" sz="8800" b="1" i="1" dirty="0"/>
              <a:t>Evolving API Standards Impact on Engine Lubrication</a:t>
            </a:r>
            <a:endParaRPr lang="en-US" sz="8800" b="1" i="1" dirty="0"/>
          </a:p>
        </p:txBody>
      </p:sp>
      <p:sp>
        <p:nvSpPr>
          <p:cNvPr id="3" name="Rectangle 2"/>
          <p:cNvSpPr/>
          <p:nvPr/>
        </p:nvSpPr>
        <p:spPr>
          <a:xfrm>
            <a:off x="680927" y="4787379"/>
            <a:ext cx="5993949" cy="646331"/>
          </a:xfrm>
          <a:prstGeom prst="rect">
            <a:avLst/>
          </a:prstGeom>
        </p:spPr>
        <p:txBody>
          <a:bodyPr wrap="none">
            <a:spAutoFit/>
          </a:bodyPr>
          <a:lstStyle/>
          <a:p>
            <a:r>
              <a:rPr lang="en-US" b="1" dirty="0" smtClean="0">
                <a:solidFill>
                  <a:schemeClr val="bg1"/>
                </a:solidFill>
              </a:rPr>
              <a:t>Cody Evans, CLS </a:t>
            </a:r>
            <a:endParaRPr lang="en-US" b="1" dirty="0" smtClean="0">
              <a:solidFill>
                <a:schemeClr val="bg1"/>
              </a:solidFill>
            </a:endParaRPr>
          </a:p>
          <a:p>
            <a:r>
              <a:rPr lang="en-US" b="1" dirty="0" smtClean="0">
                <a:solidFill>
                  <a:schemeClr val="bg1"/>
                </a:solidFill>
              </a:rPr>
              <a:t>ExxonMobil </a:t>
            </a:r>
            <a:r>
              <a:rPr lang="en-US" b="1" dirty="0" smtClean="0">
                <a:solidFill>
                  <a:schemeClr val="bg1"/>
                </a:solidFill>
              </a:rPr>
              <a:t>- Fuels Lubricants &amp; Specialty Marketing</a:t>
            </a:r>
          </a:p>
        </p:txBody>
      </p:sp>
    </p:spTree>
    <p:extLst>
      <p:ext uri="{BB962C8B-B14F-4D97-AF65-F5344CB8AC3E}">
        <p14:creationId xmlns:p14="http://schemas.microsoft.com/office/powerpoint/2010/main" val="2589413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08955"/>
            <a:ext cx="13167360" cy="1554480"/>
          </a:xfrm>
        </p:spPr>
        <p:txBody>
          <a:bodyPr/>
          <a:lstStyle/>
          <a:p>
            <a:r>
              <a:rPr lang="en-US" dirty="0"/>
              <a:t>Current Factory Fill Oil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097" y="1253578"/>
            <a:ext cx="10510590" cy="501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71219" y="7942997"/>
            <a:ext cx="1484877" cy="163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2"/>
              </a:solidFill>
            </a:endParaRPr>
          </a:p>
        </p:txBody>
      </p:sp>
    </p:spTree>
    <p:extLst>
      <p:ext uri="{BB962C8B-B14F-4D97-AF65-F5344CB8AC3E}">
        <p14:creationId xmlns:p14="http://schemas.microsoft.com/office/powerpoint/2010/main" val="400970920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571501" y="1371600"/>
            <a:ext cx="13889909" cy="5486400"/>
          </a:xfrm>
        </p:spPr>
        <p:txBody>
          <a:bodyPr/>
          <a:lstStyle/>
          <a:p>
            <a:r>
              <a:rPr lang="en-US" sz="8000" dirty="0" smtClean="0"/>
              <a:t>Comparing PC-11 oils with today’s CJ-4 oils</a:t>
            </a:r>
            <a:endParaRPr lang="en-US" sz="8000" dirty="0"/>
          </a:p>
        </p:txBody>
      </p:sp>
    </p:spTree>
    <p:extLst>
      <p:ext uri="{BB962C8B-B14F-4D97-AF65-F5344CB8AC3E}">
        <p14:creationId xmlns:p14="http://schemas.microsoft.com/office/powerpoint/2010/main" val="38807240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012686" y="1644100"/>
            <a:ext cx="5858013" cy="1002454"/>
            <a:chOff x="1012687" y="1606000"/>
            <a:chExt cx="3549821" cy="1002454"/>
          </a:xfrm>
          <a:solidFill>
            <a:schemeClr val="accent5"/>
          </a:solidFill>
        </p:grpSpPr>
        <p:sp>
          <p:nvSpPr>
            <p:cNvPr id="5" name="Rounded Rectangle 4"/>
            <p:cNvSpPr/>
            <p:nvPr/>
          </p:nvSpPr>
          <p:spPr>
            <a:xfrm>
              <a:off x="1012687" y="1606000"/>
              <a:ext cx="3549821" cy="1002454"/>
            </a:xfrm>
            <a:prstGeom prst="roundRect">
              <a:avLst>
                <a:gd name="adj" fmla="val 50000"/>
              </a:avLst>
            </a:prstGeom>
            <a:grp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Rectangle 8"/>
            <p:cNvSpPr/>
            <p:nvPr/>
          </p:nvSpPr>
          <p:spPr>
            <a:xfrm>
              <a:off x="1388417" y="1849426"/>
              <a:ext cx="2812383" cy="538173"/>
            </a:xfrm>
            <a:prstGeom prst="rect">
              <a:avLst/>
            </a:prstGeom>
            <a:grpFill/>
          </p:spPr>
          <p:txBody>
            <a:bodyPr wrap="square">
              <a:spAutoFit/>
            </a:bodyPr>
            <a:lstStyle/>
            <a:p>
              <a:r>
                <a:rPr lang="en-US" sz="2800" dirty="0" smtClean="0">
                  <a:latin typeface="+mj-lt"/>
                </a:rPr>
                <a:t>Superior Oxidation Stability</a:t>
              </a:r>
              <a:endParaRPr lang="en-US" sz="2800" dirty="0">
                <a:latin typeface="+mj-lt"/>
              </a:endParaRPr>
            </a:p>
          </p:txBody>
        </p:sp>
      </p:grpSp>
      <p:grpSp>
        <p:nvGrpSpPr>
          <p:cNvPr id="12" name="Group 11"/>
          <p:cNvGrpSpPr/>
          <p:nvPr/>
        </p:nvGrpSpPr>
        <p:grpSpPr>
          <a:xfrm>
            <a:off x="1012688" y="3002044"/>
            <a:ext cx="5858012" cy="1002454"/>
            <a:chOff x="1012688" y="2989344"/>
            <a:chExt cx="3549821" cy="1002454"/>
          </a:xfrm>
          <a:solidFill>
            <a:schemeClr val="accent5"/>
          </a:solidFill>
        </p:grpSpPr>
        <p:sp>
          <p:nvSpPr>
            <p:cNvPr id="13" name="Rounded Rectangle 12"/>
            <p:cNvSpPr/>
            <p:nvPr/>
          </p:nvSpPr>
          <p:spPr>
            <a:xfrm>
              <a:off x="1012688" y="2989344"/>
              <a:ext cx="3549821" cy="1002454"/>
            </a:xfrm>
            <a:prstGeom prst="roundRect">
              <a:avLst>
                <a:gd name="adj" fmla="val 50000"/>
              </a:avLst>
            </a:prstGeom>
            <a:grp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Rectangle 15"/>
            <p:cNvSpPr/>
            <p:nvPr/>
          </p:nvSpPr>
          <p:spPr>
            <a:xfrm>
              <a:off x="1523762" y="3231649"/>
              <a:ext cx="2523122" cy="523220"/>
            </a:xfrm>
            <a:prstGeom prst="rect">
              <a:avLst/>
            </a:prstGeom>
            <a:grpFill/>
          </p:spPr>
          <p:txBody>
            <a:bodyPr wrap="square">
              <a:spAutoFit/>
            </a:bodyPr>
            <a:lstStyle/>
            <a:p>
              <a:r>
                <a:rPr lang="en-US" sz="2800" dirty="0" smtClean="0">
                  <a:solidFill>
                    <a:srgbClr val="000000"/>
                  </a:solidFill>
                  <a:latin typeface="+mj-lt"/>
                </a:rPr>
                <a:t>Enhanced Shear Stability</a:t>
              </a:r>
              <a:endParaRPr lang="en-US" sz="2800" dirty="0">
                <a:solidFill>
                  <a:srgbClr val="000000"/>
                </a:solidFill>
                <a:latin typeface="+mj-lt"/>
              </a:endParaRPr>
            </a:p>
          </p:txBody>
        </p:sp>
      </p:grpSp>
      <p:pic>
        <p:nvPicPr>
          <p:cNvPr id="2" name="Picture 1" descr="CVL_Mobil Delvac 1_USA_COV8 Black Trucks_2013_Fleet lined up_Side view.ti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59674" y="0"/>
            <a:ext cx="6070726" cy="8229600"/>
          </a:xfrm>
          <a:prstGeom prst="rect">
            <a:avLst/>
          </a:prstGeom>
        </p:spPr>
      </p:pic>
      <p:grpSp>
        <p:nvGrpSpPr>
          <p:cNvPr id="3" name="Group 2"/>
          <p:cNvGrpSpPr/>
          <p:nvPr/>
        </p:nvGrpSpPr>
        <p:grpSpPr>
          <a:xfrm>
            <a:off x="1012688" y="4418094"/>
            <a:ext cx="5858012" cy="1002454"/>
            <a:chOff x="1012688" y="4379994"/>
            <a:chExt cx="5858012" cy="1002454"/>
          </a:xfrm>
        </p:grpSpPr>
        <p:sp>
          <p:nvSpPr>
            <p:cNvPr id="21" name="Rounded Rectangle 20"/>
            <p:cNvSpPr/>
            <p:nvPr/>
          </p:nvSpPr>
          <p:spPr>
            <a:xfrm>
              <a:off x="1012688" y="4379994"/>
              <a:ext cx="5858012" cy="1002454"/>
            </a:xfrm>
            <a:prstGeom prst="roundRect">
              <a:avLst>
                <a:gd name="adj" fmla="val 50000"/>
              </a:avLst>
            </a:prstGeom>
            <a:solidFill>
              <a:srgbClr val="EAC700"/>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Rectangle 22"/>
            <p:cNvSpPr/>
            <p:nvPr/>
          </p:nvSpPr>
          <p:spPr>
            <a:xfrm>
              <a:off x="1905000" y="4590549"/>
              <a:ext cx="4051300" cy="591052"/>
            </a:xfrm>
            <a:prstGeom prst="rect">
              <a:avLst/>
            </a:prstGeom>
            <a:solidFill>
              <a:srgbClr val="EDC90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800" dirty="0" smtClean="0">
                  <a:latin typeface="+mn-lt"/>
                  <a:ea typeface="+mn-ea"/>
                  <a:cs typeface="+mn-cs"/>
                </a:rPr>
                <a:t>Improved Oil Aeration </a:t>
              </a:r>
              <a:endParaRPr lang="en-US" sz="2800" dirty="0">
                <a:latin typeface="+mn-lt"/>
                <a:ea typeface="+mn-ea"/>
                <a:cs typeface="+mn-cs"/>
              </a:endParaRPr>
            </a:p>
          </p:txBody>
        </p:sp>
      </p:grpSp>
      <p:sp>
        <p:nvSpPr>
          <p:cNvPr id="23553" name="Title 1"/>
          <p:cNvSpPr>
            <a:spLocks noGrp="1"/>
          </p:cNvSpPr>
          <p:nvPr>
            <p:ph type="title"/>
          </p:nvPr>
        </p:nvSpPr>
        <p:spPr>
          <a:xfrm>
            <a:off x="576072" y="352154"/>
            <a:ext cx="13571728" cy="915285"/>
          </a:xfrm>
        </p:spPr>
        <p:txBody>
          <a:bodyPr/>
          <a:lstStyle/>
          <a:p>
            <a:r>
              <a:rPr lang="en-US" sz="4000" dirty="0" smtClean="0">
                <a:solidFill>
                  <a:schemeClr val="bg1"/>
                </a:solidFill>
              </a:rPr>
              <a:t>Performance benefits of PC-11</a:t>
            </a:r>
            <a:r>
              <a:rPr lang="en-US" sz="4000" dirty="0">
                <a:solidFill>
                  <a:schemeClr val="bg1"/>
                </a:solidFill>
              </a:rPr>
              <a:t> </a:t>
            </a:r>
            <a:r>
              <a:rPr lang="en-US" sz="4000" dirty="0" smtClean="0">
                <a:solidFill>
                  <a:schemeClr val="bg1"/>
                </a:solidFill>
              </a:rPr>
              <a:t>oils compared with CJ-4 oils</a:t>
            </a:r>
            <a:endParaRPr lang="en-US" sz="4000" dirty="0">
              <a:solidFill>
                <a:schemeClr val="bg1"/>
              </a:solidFill>
            </a:endParaRPr>
          </a:p>
        </p:txBody>
      </p:sp>
      <p:sp>
        <p:nvSpPr>
          <p:cNvPr id="24" name="TextBox 23"/>
          <p:cNvSpPr txBox="1"/>
          <p:nvPr/>
        </p:nvSpPr>
        <p:spPr>
          <a:xfrm>
            <a:off x="673100" y="6946900"/>
            <a:ext cx="6870700" cy="523220"/>
          </a:xfrm>
          <a:prstGeom prst="rect">
            <a:avLst/>
          </a:prstGeom>
          <a:noFill/>
        </p:spPr>
        <p:txBody>
          <a:bodyPr wrap="square" rtlCol="0">
            <a:spAutoFit/>
          </a:bodyPr>
          <a:lstStyle/>
          <a:p>
            <a:r>
              <a:rPr lang="en-US" sz="2800" b="1" dirty="0" smtClean="0">
                <a:solidFill>
                  <a:srgbClr val="FFD700"/>
                </a:solidFill>
                <a:latin typeface="EMprint Regular"/>
                <a:cs typeface="EMprint Regular"/>
              </a:rPr>
              <a:t>Better engine performance and durability</a:t>
            </a:r>
            <a:endParaRPr lang="en-US" sz="2800" b="1" dirty="0">
              <a:solidFill>
                <a:srgbClr val="FFD700"/>
              </a:solidFill>
              <a:latin typeface="EMprint Regular"/>
              <a:cs typeface="EMprint Regular"/>
            </a:endParaRPr>
          </a:p>
        </p:txBody>
      </p:sp>
      <p:sp>
        <p:nvSpPr>
          <p:cNvPr id="25" name="Down Arrow 24"/>
          <p:cNvSpPr/>
          <p:nvPr/>
        </p:nvSpPr>
        <p:spPr>
          <a:xfrm>
            <a:off x="3429000" y="5803900"/>
            <a:ext cx="1041400" cy="990600"/>
          </a:xfrm>
          <a:prstGeom prst="downArrow">
            <a:avLst/>
          </a:prstGeom>
          <a:solidFill>
            <a:schemeClr val="bg1">
              <a:lumMod val="95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7098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ruck cop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49086" y="783185"/>
            <a:ext cx="8826500" cy="7487697"/>
          </a:xfrm>
          <a:prstGeom prst="rect">
            <a:avLst/>
          </a:prstGeom>
        </p:spPr>
      </p:pic>
      <p:sp>
        <p:nvSpPr>
          <p:cNvPr id="2" name="Rectangle 1"/>
          <p:cNvSpPr/>
          <p:nvPr/>
        </p:nvSpPr>
        <p:spPr>
          <a:xfrm>
            <a:off x="573660" y="4527034"/>
            <a:ext cx="6830440" cy="1117229"/>
          </a:xfrm>
          <a:prstGeom prst="rect">
            <a:avLst/>
          </a:prstGeom>
        </p:spPr>
        <p:txBody>
          <a:bodyPr wrap="square">
            <a:spAutoFit/>
          </a:bodyPr>
          <a:lstStyle/>
          <a:p>
            <a:pPr>
              <a:lnSpc>
                <a:spcPct val="110000"/>
              </a:lnSpc>
              <a:spcAft>
                <a:spcPts val="600"/>
              </a:spcAft>
            </a:pPr>
            <a:endParaRPr lang="en-US" sz="2800" dirty="0">
              <a:solidFill>
                <a:schemeClr val="accent1"/>
              </a:solidFill>
              <a:latin typeface="EMprint Regular"/>
              <a:cs typeface="EMprint Regular"/>
            </a:endParaRPr>
          </a:p>
          <a:p>
            <a:pPr>
              <a:lnSpc>
                <a:spcPct val="110000"/>
              </a:lnSpc>
              <a:spcAft>
                <a:spcPts val="600"/>
              </a:spcAft>
            </a:pPr>
            <a:endParaRPr lang="en-US" sz="2800" dirty="0">
              <a:solidFill>
                <a:schemeClr val="accent1"/>
              </a:solidFill>
              <a:latin typeface="EMprint Regular"/>
              <a:cs typeface="EMprint Regular"/>
            </a:endParaRPr>
          </a:p>
        </p:txBody>
      </p:sp>
      <p:pic>
        <p:nvPicPr>
          <p:cNvPr id="8" name="Picture 7" descr="MDelvac_H_PMS-TM (2).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347" y="0"/>
            <a:ext cx="7839075" cy="810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078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smtClean="0"/>
              <a:t>Oxidative stability benefits </a:t>
            </a:r>
            <a:endParaRPr lang="en-US" dirty="0"/>
          </a:p>
        </p:txBody>
      </p:sp>
      <p:pic>
        <p:nvPicPr>
          <p:cNvPr id="5" name="Picture Placeholder 4"/>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prstGeom prst="rect">
            <a:avLst/>
          </a:prstGeom>
        </p:spPr>
      </p:pic>
      <p:sp>
        <p:nvSpPr>
          <p:cNvPr id="7" name="Content Placeholder 2"/>
          <p:cNvSpPr>
            <a:spLocks noGrp="1"/>
          </p:cNvSpPr>
          <p:nvPr>
            <p:ph idx="1"/>
          </p:nvPr>
        </p:nvSpPr>
        <p:spPr>
          <a:xfrm>
            <a:off x="640082" y="1601845"/>
            <a:ext cx="6946051" cy="6322951"/>
          </a:xfrm>
        </p:spPr>
        <p:txBody>
          <a:bodyPr>
            <a:normAutofit/>
          </a:bodyPr>
          <a:lstStyle/>
          <a:p>
            <a:pPr marL="0" indent="0">
              <a:spcBef>
                <a:spcPts val="600"/>
              </a:spcBef>
              <a:buNone/>
            </a:pPr>
            <a:r>
              <a:rPr lang="en-US" b="1" dirty="0" smtClean="0">
                <a:solidFill>
                  <a:srgbClr val="5A5A5A"/>
                </a:solidFill>
              </a:rPr>
              <a:t>Oxidation </a:t>
            </a:r>
            <a:r>
              <a:rPr lang="en-US" b="1" dirty="0">
                <a:solidFill>
                  <a:srgbClr val="5A5A5A"/>
                </a:solidFill>
              </a:rPr>
              <a:t>is the reaction of oil molecules with </a:t>
            </a:r>
            <a:r>
              <a:rPr lang="en-US" b="1" dirty="0" smtClean="0">
                <a:solidFill>
                  <a:srgbClr val="5A5A5A"/>
                </a:solidFill>
              </a:rPr>
              <a:t>oxygen</a:t>
            </a:r>
          </a:p>
          <a:p>
            <a:pPr marL="0" indent="0">
              <a:spcBef>
                <a:spcPts val="600"/>
              </a:spcBef>
              <a:buNone/>
            </a:pPr>
            <a:endParaRPr lang="en-US" sz="2800" b="1" dirty="0" smtClean="0">
              <a:solidFill>
                <a:srgbClr val="5A5A5A"/>
              </a:solidFill>
            </a:endParaRPr>
          </a:p>
          <a:p>
            <a:pPr marL="0" indent="0">
              <a:spcBef>
                <a:spcPts val="600"/>
              </a:spcBef>
              <a:buNone/>
            </a:pPr>
            <a:endParaRPr lang="en-US" sz="2800" b="1" dirty="0">
              <a:solidFill>
                <a:srgbClr val="5A5A5A"/>
              </a:solidFill>
            </a:endParaRPr>
          </a:p>
          <a:p>
            <a:pPr marL="0" indent="0">
              <a:spcBef>
                <a:spcPts val="600"/>
              </a:spcBef>
              <a:buNone/>
            </a:pPr>
            <a:endParaRPr lang="en-US" sz="2800" b="1" dirty="0" smtClean="0">
              <a:solidFill>
                <a:srgbClr val="5A5A5A"/>
              </a:solidFill>
            </a:endParaRPr>
          </a:p>
          <a:p>
            <a:pPr marL="0" indent="0">
              <a:spcBef>
                <a:spcPts val="600"/>
              </a:spcBef>
              <a:buNone/>
            </a:pPr>
            <a:endParaRPr lang="en-US" sz="2800" b="1" dirty="0">
              <a:solidFill>
                <a:srgbClr val="5A5A5A"/>
              </a:solidFill>
            </a:endParaRPr>
          </a:p>
          <a:p>
            <a:pPr marL="0" indent="0">
              <a:spcBef>
                <a:spcPts val="600"/>
              </a:spcBef>
              <a:buNone/>
            </a:pPr>
            <a:endParaRPr lang="en-US" sz="2800" b="1" dirty="0" smtClean="0">
              <a:solidFill>
                <a:srgbClr val="5A5A5A"/>
              </a:solidFill>
            </a:endParaRPr>
          </a:p>
          <a:p>
            <a:pPr marL="0" indent="0">
              <a:spcBef>
                <a:spcPts val="600"/>
              </a:spcBef>
              <a:buNone/>
            </a:pPr>
            <a:endParaRPr lang="en-US" sz="2800" b="1" dirty="0">
              <a:solidFill>
                <a:srgbClr val="5A5A5A"/>
              </a:solidFill>
            </a:endParaRPr>
          </a:p>
          <a:p>
            <a:pPr marL="0" indent="0">
              <a:spcBef>
                <a:spcPts val="600"/>
              </a:spcBef>
              <a:buNone/>
            </a:pPr>
            <a:r>
              <a:rPr lang="en-US" b="1" dirty="0" smtClean="0">
                <a:solidFill>
                  <a:srgbClr val="5A5A5A"/>
                </a:solidFill>
              </a:rPr>
              <a:t>New PC-11 oils will have to meet the requirements of the stringent Volvo T-13 oxidation test</a:t>
            </a:r>
            <a:endParaRPr lang="en-US" b="1" dirty="0">
              <a:solidFill>
                <a:srgbClr val="5A5A5A"/>
              </a:solidFill>
            </a:endParaRPr>
          </a:p>
        </p:txBody>
      </p:sp>
      <p:sp>
        <p:nvSpPr>
          <p:cNvPr id="8" name="Rectangle 7"/>
          <p:cNvSpPr/>
          <p:nvPr/>
        </p:nvSpPr>
        <p:spPr>
          <a:xfrm>
            <a:off x="582889" y="2424087"/>
            <a:ext cx="7383000" cy="2631490"/>
          </a:xfrm>
          <a:prstGeom prst="rect">
            <a:avLst/>
          </a:prstGeom>
        </p:spPr>
        <p:txBody>
          <a:bodyPr wrap="square">
            <a:spAutoFit/>
          </a:bodyPr>
          <a:lstStyle/>
          <a:p>
            <a:pPr marL="457200" indent="-457200">
              <a:spcBef>
                <a:spcPts val="600"/>
              </a:spcBef>
              <a:buFont typeface="Arial"/>
              <a:buChar char="•"/>
            </a:pPr>
            <a:r>
              <a:rPr lang="en-US" sz="2000" dirty="0">
                <a:solidFill>
                  <a:srgbClr val="5A5A5A"/>
                </a:solidFill>
                <a:latin typeface="+mn-lt"/>
              </a:rPr>
              <a:t>Oxidation rates increase as engine and oil temperatures increase</a:t>
            </a:r>
          </a:p>
          <a:p>
            <a:pPr marL="457200" indent="-457200">
              <a:spcBef>
                <a:spcPts val="600"/>
              </a:spcBef>
              <a:buFont typeface="Arial"/>
              <a:buChar char="•"/>
            </a:pPr>
            <a:r>
              <a:rPr lang="en-US" sz="2000" dirty="0">
                <a:solidFill>
                  <a:srgbClr val="5A5A5A"/>
                </a:solidFill>
                <a:latin typeface="+mn-lt"/>
              </a:rPr>
              <a:t>Oxidation causes an oil to degrade, shortening its useful life</a:t>
            </a:r>
          </a:p>
          <a:p>
            <a:pPr lvl="2">
              <a:spcBef>
                <a:spcPts val="600"/>
              </a:spcBef>
              <a:buFont typeface="Wingdings" charset="2"/>
              <a:buChar char="§"/>
            </a:pPr>
            <a:r>
              <a:rPr lang="en-US" sz="2000" dirty="0" smtClean="0">
                <a:solidFill>
                  <a:srgbClr val="5A5A5A"/>
                </a:solidFill>
                <a:latin typeface="+mn-lt"/>
              </a:rPr>
              <a:t> Increased </a:t>
            </a:r>
            <a:r>
              <a:rPr lang="en-US" sz="2000" dirty="0">
                <a:solidFill>
                  <a:srgbClr val="5A5A5A"/>
                </a:solidFill>
                <a:latin typeface="+mn-lt"/>
              </a:rPr>
              <a:t>viscosity				</a:t>
            </a:r>
          </a:p>
          <a:p>
            <a:pPr lvl="2">
              <a:spcBef>
                <a:spcPts val="600"/>
              </a:spcBef>
              <a:buFont typeface="Wingdings" charset="2"/>
              <a:buChar char="§"/>
            </a:pPr>
            <a:r>
              <a:rPr lang="en-US" sz="2000" dirty="0" smtClean="0">
                <a:solidFill>
                  <a:srgbClr val="5A5A5A"/>
                </a:solidFill>
                <a:latin typeface="+mn-lt"/>
              </a:rPr>
              <a:t> Acidic </a:t>
            </a:r>
            <a:r>
              <a:rPr lang="en-US" sz="2000" dirty="0">
                <a:solidFill>
                  <a:srgbClr val="5A5A5A"/>
                </a:solidFill>
                <a:latin typeface="+mn-lt"/>
              </a:rPr>
              <a:t>by-products</a:t>
            </a:r>
          </a:p>
          <a:p>
            <a:pPr lvl="2">
              <a:spcBef>
                <a:spcPts val="600"/>
              </a:spcBef>
              <a:buFont typeface="Wingdings" charset="2"/>
              <a:buChar char="§"/>
            </a:pPr>
            <a:r>
              <a:rPr lang="en-US" sz="2000" dirty="0" smtClean="0">
                <a:solidFill>
                  <a:srgbClr val="5A5A5A"/>
                </a:solidFill>
                <a:latin typeface="+mn-lt"/>
              </a:rPr>
              <a:t> Sludge</a:t>
            </a:r>
            <a:r>
              <a:rPr lang="en-US" sz="2000" dirty="0">
                <a:solidFill>
                  <a:srgbClr val="5A5A5A"/>
                </a:solidFill>
                <a:latin typeface="+mn-lt"/>
              </a:rPr>
              <a:t>/varnish formation			</a:t>
            </a:r>
          </a:p>
          <a:p>
            <a:pPr lvl="2">
              <a:spcBef>
                <a:spcPts val="600"/>
              </a:spcBef>
              <a:buFont typeface="Wingdings" charset="2"/>
              <a:buChar char="§"/>
            </a:pPr>
            <a:r>
              <a:rPr lang="en-US" sz="2000" dirty="0" smtClean="0">
                <a:solidFill>
                  <a:srgbClr val="5A5A5A"/>
                </a:solidFill>
                <a:latin typeface="+mn-lt"/>
              </a:rPr>
              <a:t> Corrosive </a:t>
            </a:r>
            <a:r>
              <a:rPr lang="en-US" sz="2000" dirty="0">
                <a:solidFill>
                  <a:srgbClr val="5A5A5A"/>
                </a:solidFill>
                <a:latin typeface="+mn-lt"/>
              </a:rPr>
              <a:t>wear</a:t>
            </a:r>
          </a:p>
        </p:txBody>
      </p:sp>
      <p:pic>
        <p:nvPicPr>
          <p:cNvPr id="9" name="Picture 8" descr="MDelvac_H_PMS-TM (2).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4279198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23875" y="1245576"/>
            <a:ext cx="13730763" cy="2808896"/>
          </a:xfrm>
          <a:prstGeom prst="rect">
            <a:avLst/>
          </a:prstGeom>
        </p:spPr>
        <p:txBody>
          <a:bodyPr lIns="146304" tIns="73152" rIns="146304" bIns="73152">
            <a:normAutofit/>
          </a:bodyPr>
          <a:lstStyle/>
          <a:p>
            <a:pPr marL="0" indent="0">
              <a:spcBef>
                <a:spcPts val="960"/>
              </a:spcBef>
              <a:buNone/>
            </a:pPr>
            <a:r>
              <a:rPr lang="en-US" sz="2800" dirty="0">
                <a:solidFill>
                  <a:srgbClr val="0C479D"/>
                </a:solidFill>
              </a:rPr>
              <a:t>The definitive performance test for PC-</a:t>
            </a:r>
            <a:r>
              <a:rPr lang="en-US" sz="2800" dirty="0" smtClean="0">
                <a:solidFill>
                  <a:srgbClr val="0C479D"/>
                </a:solidFill>
              </a:rPr>
              <a:t>11, jointly </a:t>
            </a:r>
            <a:r>
              <a:rPr lang="en-US" sz="2800" dirty="0">
                <a:solidFill>
                  <a:srgbClr val="0C479D"/>
                </a:solidFill>
              </a:rPr>
              <a:t>developed by Volvo and </a:t>
            </a:r>
            <a:r>
              <a:rPr lang="en-US" sz="2800" dirty="0" smtClean="0">
                <a:solidFill>
                  <a:srgbClr val="0C479D"/>
                </a:solidFill>
              </a:rPr>
              <a:t>ExxonMobil</a:t>
            </a:r>
          </a:p>
        </p:txBody>
      </p:sp>
      <p:sp>
        <p:nvSpPr>
          <p:cNvPr id="3" name="Title 2"/>
          <p:cNvSpPr>
            <a:spLocks noGrp="1"/>
          </p:cNvSpPr>
          <p:nvPr>
            <p:ph type="title"/>
          </p:nvPr>
        </p:nvSpPr>
        <p:spPr/>
        <p:txBody>
          <a:bodyPr/>
          <a:lstStyle/>
          <a:p>
            <a:r>
              <a:rPr lang="en-US" dirty="0" smtClean="0"/>
              <a:t>Volvo T-13 oxidation test </a:t>
            </a:r>
            <a:endParaRPr lang="en-US" dirty="0"/>
          </a:p>
        </p:txBody>
      </p:sp>
      <p:graphicFrame>
        <p:nvGraphicFramePr>
          <p:cNvPr id="5" name="Content Placeholder 7"/>
          <p:cNvGraphicFramePr>
            <a:graphicFrameLocks/>
          </p:cNvGraphicFramePr>
          <p:nvPr>
            <p:extLst>
              <p:ext uri="{D42A27DB-BD31-4B8C-83A1-F6EECF244321}">
                <p14:modId xmlns:p14="http://schemas.microsoft.com/office/powerpoint/2010/main" val="1428547410"/>
              </p:ext>
            </p:extLst>
          </p:nvPr>
        </p:nvGraphicFramePr>
        <p:xfrm>
          <a:off x="6490203" y="3285051"/>
          <a:ext cx="6631387" cy="4154298"/>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 Diagonal Corner Rectangle 7"/>
          <p:cNvSpPr/>
          <p:nvPr/>
        </p:nvSpPr>
        <p:spPr>
          <a:xfrm>
            <a:off x="635029" y="3796457"/>
            <a:ext cx="3962371" cy="3171610"/>
          </a:xfrm>
          <a:prstGeom prst="round2Diag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r>
              <a:rPr lang="en-US" sz="2400" b="1" dirty="0" smtClean="0">
                <a:solidFill>
                  <a:schemeClr val="bg1"/>
                </a:solidFill>
              </a:rPr>
              <a:t>Volvo T-13 test criteria:</a:t>
            </a:r>
          </a:p>
          <a:p>
            <a:pPr marL="342900" indent="-342900">
              <a:buFont typeface="Arial"/>
              <a:buChar char="•"/>
            </a:pPr>
            <a:r>
              <a:rPr lang="en-US" sz="2400" dirty="0" smtClean="0">
                <a:solidFill>
                  <a:schemeClr val="bg1"/>
                </a:solidFill>
              </a:rPr>
              <a:t>Peak IR oxidation level       (360 hours)</a:t>
            </a:r>
          </a:p>
          <a:p>
            <a:pPr marL="342900" indent="-342900">
              <a:buFont typeface="Arial"/>
              <a:buChar char="•"/>
            </a:pPr>
            <a:r>
              <a:rPr lang="en-US" sz="2400" dirty="0" smtClean="0">
                <a:solidFill>
                  <a:schemeClr val="bg1"/>
                </a:solidFill>
              </a:rPr>
              <a:t>Viscosity increase              (final 60 hours)</a:t>
            </a:r>
            <a:endParaRPr lang="en-US" sz="2400" dirty="0">
              <a:solidFill>
                <a:schemeClr val="bg1"/>
              </a:solidFill>
            </a:endParaRPr>
          </a:p>
        </p:txBody>
      </p:sp>
      <p:sp>
        <p:nvSpPr>
          <p:cNvPr id="6" name="Content Placeholder 1"/>
          <p:cNvSpPr>
            <a:spLocks noGrp="1"/>
          </p:cNvSpPr>
          <p:nvPr>
            <p:ph idx="4294967295"/>
          </p:nvPr>
        </p:nvSpPr>
        <p:spPr>
          <a:xfrm>
            <a:off x="584200" y="1871051"/>
            <a:ext cx="13730763" cy="2205245"/>
          </a:xfrm>
          <a:prstGeom prst="rect">
            <a:avLst/>
          </a:prstGeom>
        </p:spPr>
        <p:txBody>
          <a:bodyPr lIns="146304" tIns="73152" rIns="146304" bIns="73152">
            <a:normAutofit/>
          </a:bodyPr>
          <a:lstStyle/>
          <a:p>
            <a:pPr>
              <a:spcBef>
                <a:spcPts val="0"/>
              </a:spcBef>
            </a:pPr>
            <a:r>
              <a:rPr lang="en-US" dirty="0" smtClean="0"/>
              <a:t>Designed </a:t>
            </a:r>
            <a:r>
              <a:rPr lang="en-US" dirty="0"/>
              <a:t>to age oil to ~50,000+ miles in 360 </a:t>
            </a:r>
            <a:r>
              <a:rPr lang="en-US" dirty="0" smtClean="0"/>
              <a:t>hours</a:t>
            </a:r>
          </a:p>
          <a:p>
            <a:pPr>
              <a:spcBef>
                <a:spcPts val="0"/>
              </a:spcBef>
            </a:pPr>
            <a:endParaRPr lang="en-US" dirty="0" smtClean="0"/>
          </a:p>
          <a:p>
            <a:pPr>
              <a:spcBef>
                <a:spcPts val="0"/>
              </a:spcBef>
            </a:pPr>
            <a:r>
              <a:rPr lang="en-US" dirty="0" smtClean="0"/>
              <a:t>Turbocharged </a:t>
            </a:r>
            <a:r>
              <a:rPr lang="en-US" dirty="0"/>
              <a:t>500 horsepower, Volvo eight cylinder engine equipped </a:t>
            </a:r>
            <a:r>
              <a:rPr lang="en-US" dirty="0" smtClean="0"/>
              <a:t>with EGR </a:t>
            </a:r>
            <a:r>
              <a:rPr lang="en-US" dirty="0"/>
              <a:t>and running on </a:t>
            </a:r>
            <a:r>
              <a:rPr lang="en-US" dirty="0" smtClean="0"/>
              <a:t>ULSD. 1,500 </a:t>
            </a:r>
            <a:r>
              <a:rPr lang="en-US" dirty="0"/>
              <a:t>RPM for 360 hours, </a:t>
            </a:r>
            <a:r>
              <a:rPr lang="en-US" dirty="0" smtClean="0"/>
              <a:t>at 130C (266F).</a:t>
            </a:r>
            <a:endParaRPr lang="en-US" dirty="0"/>
          </a:p>
        </p:txBody>
      </p:sp>
      <p:pic>
        <p:nvPicPr>
          <p:cNvPr id="7" name="Picture 6" descr="MDelvac_H_PMS-TM (2).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635919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smtClean="0"/>
              <a:t>Shear stability benefits </a:t>
            </a:r>
            <a:endParaRPr lang="en-US" dirty="0"/>
          </a:p>
        </p:txBody>
      </p:sp>
      <p:pic>
        <p:nvPicPr>
          <p:cNvPr id="5" name="Picture Placeholder 4"/>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flipH="1">
            <a:off x="8045735" y="0"/>
            <a:ext cx="6584667" cy="8229600"/>
          </a:xfrm>
          <a:prstGeom prst="rect">
            <a:avLst/>
          </a:prstGeom>
        </p:spPr>
      </p:pic>
      <p:sp>
        <p:nvSpPr>
          <p:cNvPr id="7" name="Content Placeholder 1"/>
          <p:cNvSpPr txBox="1">
            <a:spLocks/>
          </p:cNvSpPr>
          <p:nvPr/>
        </p:nvSpPr>
        <p:spPr bwMode="auto">
          <a:xfrm>
            <a:off x="452118" y="1450282"/>
            <a:ext cx="7388015" cy="181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46304" tIns="73152" rIns="146304" bIns="73152" numCol="1" anchor="t" anchorCtr="0" compatLnSpc="1">
            <a:prstTxWarp prst="textNoShape">
              <a:avLst/>
            </a:prstTxWarp>
            <a:normAutofit/>
          </a:bodyPr>
          <a:lstStyle>
            <a:lvl1pPr marL="324288" indent="-324288" algn="l" defTabSz="653110" rtl="0" eaLnBrk="1" fontAlgn="base" hangingPunct="1">
              <a:spcBef>
                <a:spcPct val="0"/>
              </a:spcBef>
              <a:spcAft>
                <a:spcPct val="0"/>
              </a:spcAft>
              <a:buFont typeface="Arial" charset="0"/>
              <a:buChar char="•"/>
              <a:defRPr sz="2400" kern="1200">
                <a:solidFill>
                  <a:srgbClr val="000000"/>
                </a:solidFill>
                <a:latin typeface="+mn-lt"/>
                <a:ea typeface="EMprint" panose="020B0503020204020204" pitchFamily="34" charset="0"/>
                <a:cs typeface="EMprint"/>
              </a:defRPr>
            </a:lvl1pPr>
            <a:lvl2pPr marL="648574" indent="-324288" algn="l" defTabSz="653110" rtl="0" eaLnBrk="1" fontAlgn="base" hangingPunct="1">
              <a:spcBef>
                <a:spcPts val="858"/>
              </a:spcBef>
              <a:spcAft>
                <a:spcPct val="0"/>
              </a:spcAft>
              <a:buFont typeface="Arial" charset="0"/>
              <a:buChar char="•"/>
              <a:defRPr sz="2200" kern="1200">
                <a:solidFill>
                  <a:srgbClr val="000000"/>
                </a:solidFill>
                <a:latin typeface="+mn-lt"/>
                <a:ea typeface="EMprint" panose="020B0503020204020204" pitchFamily="34" charset="0"/>
                <a:cs typeface="+mn-cs"/>
              </a:defRPr>
            </a:lvl2pPr>
            <a:lvl3pPr marL="984202" indent="-335626"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3pPr>
            <a:lvl4pPr marL="1308490" indent="-324288" algn="l" defTabSz="814122"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4pPr>
            <a:lvl5pPr marL="1632776" indent="-324288"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6"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a:spcBef>
                <a:spcPts val="960"/>
              </a:spcBef>
              <a:buFont typeface="Arial" charset="0"/>
              <a:buNone/>
            </a:pPr>
            <a:r>
              <a:rPr lang="en-US" b="1" dirty="0" smtClean="0">
                <a:solidFill>
                  <a:srgbClr val="5A5A5A"/>
                </a:solidFill>
              </a:rPr>
              <a:t>The shearing of polymers used in multigrade oils into smaller pieces can permanently reduce oil viscosity</a:t>
            </a:r>
          </a:p>
          <a:p>
            <a:pPr marL="0" indent="0">
              <a:spcBef>
                <a:spcPts val="960"/>
              </a:spcBef>
              <a:buFont typeface="Arial" charset="0"/>
              <a:buNone/>
            </a:pPr>
            <a:endParaRPr lang="en-US" sz="3000" dirty="0" smtClean="0"/>
          </a:p>
          <a:p>
            <a:pPr lvl="1">
              <a:spcBef>
                <a:spcPts val="960"/>
              </a:spcBef>
            </a:pPr>
            <a:endParaRPr lang="en-US" sz="2600" dirty="0" smtClean="0"/>
          </a:p>
          <a:p>
            <a:pPr marL="0" indent="0">
              <a:spcBef>
                <a:spcPts val="960"/>
              </a:spcBef>
              <a:buFont typeface="Arial" charset="0"/>
              <a:buNone/>
            </a:pPr>
            <a:endParaRPr lang="en-US" sz="2900" b="1" dirty="0" smtClean="0"/>
          </a:p>
          <a:p>
            <a:pPr lvl="1"/>
            <a:endParaRPr lang="en-US" dirty="0" smtClean="0"/>
          </a:p>
          <a:p>
            <a:pPr marL="324286" lvl="1" indent="0">
              <a:buFont typeface="Arial" charset="0"/>
              <a:buNone/>
            </a:pPr>
            <a:endParaRPr lang="en-US" dirty="0"/>
          </a:p>
        </p:txBody>
      </p:sp>
      <p:sp>
        <p:nvSpPr>
          <p:cNvPr id="8" name="Rectangle 7"/>
          <p:cNvSpPr/>
          <p:nvPr/>
        </p:nvSpPr>
        <p:spPr>
          <a:xfrm>
            <a:off x="-101598" y="2769115"/>
            <a:ext cx="7552267" cy="2811026"/>
          </a:xfrm>
          <a:prstGeom prst="rect">
            <a:avLst/>
          </a:prstGeom>
        </p:spPr>
        <p:txBody>
          <a:bodyPr wrap="square">
            <a:spAutoFit/>
          </a:bodyPr>
          <a:lstStyle/>
          <a:p>
            <a:pPr marL="1110310" lvl="1" indent="-457200">
              <a:spcBef>
                <a:spcPts val="960"/>
              </a:spcBef>
              <a:buFont typeface="Arial"/>
              <a:buChar char="•"/>
            </a:pPr>
            <a:r>
              <a:rPr lang="en-US" sz="2000" dirty="0">
                <a:solidFill>
                  <a:srgbClr val="5A5A5A"/>
                </a:solidFill>
                <a:latin typeface="+mn-lt"/>
              </a:rPr>
              <a:t>Reduced viscosity can leave critical engine parts vulnerable to serious wear</a:t>
            </a:r>
          </a:p>
          <a:p>
            <a:pPr marL="1110310" lvl="1" indent="-457200">
              <a:spcBef>
                <a:spcPts val="960"/>
              </a:spcBef>
              <a:buFont typeface="Arial"/>
              <a:buChar char="•"/>
            </a:pPr>
            <a:r>
              <a:rPr lang="en-US" sz="2000" dirty="0">
                <a:solidFill>
                  <a:srgbClr val="5A5A5A"/>
                </a:solidFill>
                <a:latin typeface="+mn-lt"/>
              </a:rPr>
              <a:t>Shearing can occur as the oil circulates through an engine and encounters gears, roller followers, piston rings, etc.</a:t>
            </a:r>
          </a:p>
          <a:p>
            <a:pPr marL="1110310" lvl="1" indent="-457200">
              <a:spcBef>
                <a:spcPts val="960"/>
              </a:spcBef>
              <a:buFont typeface="Arial"/>
              <a:buChar char="•"/>
            </a:pPr>
            <a:r>
              <a:rPr lang="en-US" sz="2000" dirty="0">
                <a:solidFill>
                  <a:srgbClr val="5A5A5A"/>
                </a:solidFill>
                <a:latin typeface="+mn-lt"/>
              </a:rPr>
              <a:t>In the past, soot thickening could compensate for shearing, but modern emission-controlled engines produce relatively little soot</a:t>
            </a:r>
          </a:p>
        </p:txBody>
      </p:sp>
      <p:sp>
        <p:nvSpPr>
          <p:cNvPr id="9" name="Rectangle 8"/>
          <p:cNvSpPr/>
          <p:nvPr/>
        </p:nvSpPr>
        <p:spPr>
          <a:xfrm>
            <a:off x="509718" y="5589490"/>
            <a:ext cx="7376982" cy="1477328"/>
          </a:xfrm>
          <a:prstGeom prst="rect">
            <a:avLst/>
          </a:prstGeom>
          <a:noFill/>
          <a:ln>
            <a:noFill/>
          </a:ln>
        </p:spPr>
        <p:txBody>
          <a:bodyPr vert="horz" wrap="square" lIns="146304" tIns="73152" rIns="146304" bIns="73152" numCol="1" anchor="t" anchorCtr="0" compatLnSpc="1">
            <a:prstTxWarp prst="textNoShape">
              <a:avLst/>
            </a:prstTxWarp>
            <a:normAutofit/>
          </a:bodyPr>
          <a:lstStyle/>
          <a:p>
            <a:pPr>
              <a:spcBef>
                <a:spcPts val="960"/>
              </a:spcBef>
              <a:buFont typeface="Arial" charset="0"/>
              <a:buNone/>
            </a:pPr>
            <a:r>
              <a:rPr lang="en-US" sz="2400" b="1" dirty="0" smtClean="0">
                <a:solidFill>
                  <a:srgbClr val="5A5A5A"/>
                </a:solidFill>
                <a:latin typeface="+mn-lt"/>
                <a:ea typeface="EMprint" panose="020B0503020204020204" pitchFamily="34" charset="0"/>
                <a:cs typeface="EMprint"/>
              </a:rPr>
              <a:t>CK-4 and FA-4 oils are more shear stable versus today’s </a:t>
            </a:r>
            <a:r>
              <a:rPr lang="en-US" sz="2400" b="1" dirty="0">
                <a:solidFill>
                  <a:srgbClr val="5A5A5A"/>
                </a:solidFill>
                <a:latin typeface="+mn-lt"/>
                <a:ea typeface="EMprint" panose="020B0503020204020204" pitchFamily="34" charset="0"/>
                <a:cs typeface="EMprint"/>
              </a:rPr>
              <a:t>CJ-4 oils </a:t>
            </a:r>
          </a:p>
        </p:txBody>
      </p:sp>
      <p:pic>
        <p:nvPicPr>
          <p:cNvPr id="10" name="Picture 9" descr="MDelvac_H_PMS-TM (2).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3962212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smtClean="0"/>
              <a:t>Reduced aeration benefits </a:t>
            </a:r>
            <a:endParaRPr lang="en-US" dirty="0"/>
          </a:p>
        </p:txBody>
      </p:sp>
      <p:pic>
        <p:nvPicPr>
          <p:cNvPr id="8" name="Picture Placeholder 7"/>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prstGeom prst="rect">
            <a:avLst/>
          </a:prstGeom>
        </p:spPr>
      </p:pic>
      <p:sp>
        <p:nvSpPr>
          <p:cNvPr id="9" name="Content Placeholder 1"/>
          <p:cNvSpPr txBox="1">
            <a:spLocks/>
          </p:cNvSpPr>
          <p:nvPr/>
        </p:nvSpPr>
        <p:spPr bwMode="auto">
          <a:xfrm>
            <a:off x="444744" y="1224936"/>
            <a:ext cx="13779256" cy="209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46304" tIns="73152" rIns="146304" bIns="73152" numCol="1" anchor="t" anchorCtr="0" compatLnSpc="1">
            <a:prstTxWarp prst="textNoShape">
              <a:avLst/>
            </a:prstTxWarp>
            <a:normAutofit/>
          </a:bodyPr>
          <a:lstStyle>
            <a:lvl1pPr marL="324288" indent="-324288" algn="l" defTabSz="653110" rtl="0" eaLnBrk="1" fontAlgn="base" hangingPunct="1">
              <a:spcBef>
                <a:spcPct val="0"/>
              </a:spcBef>
              <a:spcAft>
                <a:spcPct val="0"/>
              </a:spcAft>
              <a:buFont typeface="Arial" charset="0"/>
              <a:buChar char="•"/>
              <a:defRPr sz="2400" kern="1200">
                <a:solidFill>
                  <a:srgbClr val="000000"/>
                </a:solidFill>
                <a:latin typeface="+mn-lt"/>
                <a:ea typeface="EMprint" panose="020B0503020204020204" pitchFamily="34" charset="0"/>
                <a:cs typeface="EMprint"/>
              </a:defRPr>
            </a:lvl1pPr>
            <a:lvl2pPr marL="648574" indent="-324288" algn="l" defTabSz="653110" rtl="0" eaLnBrk="1" fontAlgn="base" hangingPunct="1">
              <a:spcBef>
                <a:spcPts val="858"/>
              </a:spcBef>
              <a:spcAft>
                <a:spcPct val="0"/>
              </a:spcAft>
              <a:buFont typeface="Arial" charset="0"/>
              <a:buChar char="•"/>
              <a:defRPr sz="2200" kern="1200">
                <a:solidFill>
                  <a:srgbClr val="000000"/>
                </a:solidFill>
                <a:latin typeface="+mn-lt"/>
                <a:ea typeface="EMprint" panose="020B0503020204020204" pitchFamily="34" charset="0"/>
                <a:cs typeface="+mn-cs"/>
              </a:defRPr>
            </a:lvl2pPr>
            <a:lvl3pPr marL="984202" indent="-335626"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3pPr>
            <a:lvl4pPr marL="1308490" indent="-324288" algn="l" defTabSz="814122"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4pPr>
            <a:lvl5pPr marL="1632776" indent="-324288" algn="l" defTabSz="653110" rtl="0" eaLnBrk="1" fontAlgn="base" hangingPunct="1">
              <a:spcBef>
                <a:spcPct val="0"/>
              </a:spcBef>
              <a:spcAft>
                <a:spcPct val="0"/>
              </a:spcAft>
              <a:buFont typeface="Arial" charset="0"/>
              <a:buChar char="•"/>
              <a:defRPr sz="2200" kern="1200">
                <a:solidFill>
                  <a:srgbClr val="000000"/>
                </a:solidFill>
                <a:latin typeface="+mn-lt"/>
                <a:ea typeface="EMprint" panose="020B0503020204020204" pitchFamily="34" charset="0"/>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6"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a:spcBef>
                <a:spcPts val="960"/>
              </a:spcBef>
              <a:buFont typeface="Arial" charset="0"/>
              <a:buNone/>
            </a:pPr>
            <a:r>
              <a:rPr lang="en-US" b="1" dirty="0" smtClean="0">
                <a:solidFill>
                  <a:srgbClr val="5A5A5A"/>
                </a:solidFill>
              </a:rPr>
              <a:t>Aeration is the introduction of tiny air bubbles into the oil</a:t>
            </a:r>
          </a:p>
          <a:p>
            <a:pPr>
              <a:spcBef>
                <a:spcPts val="960"/>
              </a:spcBef>
            </a:pPr>
            <a:r>
              <a:rPr lang="en-US" sz="2000" dirty="0" smtClean="0">
                <a:solidFill>
                  <a:schemeClr val="bg2"/>
                </a:solidFill>
              </a:rPr>
              <a:t>Aerated </a:t>
            </a:r>
            <a:r>
              <a:rPr lang="en-US" sz="2000" dirty="0">
                <a:solidFill>
                  <a:schemeClr val="bg2"/>
                </a:solidFill>
              </a:rPr>
              <a:t>oil has diminished ability to cool and lubricate the </a:t>
            </a:r>
            <a:r>
              <a:rPr lang="en-US" sz="2000" dirty="0" smtClean="0">
                <a:solidFill>
                  <a:schemeClr val="bg2"/>
                </a:solidFill>
              </a:rPr>
              <a:t>engine</a:t>
            </a:r>
          </a:p>
          <a:p>
            <a:pPr>
              <a:spcBef>
                <a:spcPts val="960"/>
              </a:spcBef>
            </a:pPr>
            <a:r>
              <a:rPr lang="en-US" sz="2000" dirty="0" smtClean="0">
                <a:solidFill>
                  <a:schemeClr val="bg2"/>
                </a:solidFill>
              </a:rPr>
              <a:t>Aerated </a:t>
            </a:r>
            <a:r>
              <a:rPr lang="en-US" sz="2000" dirty="0">
                <a:solidFill>
                  <a:schemeClr val="bg2"/>
                </a:solidFill>
              </a:rPr>
              <a:t>oil is more common in today’s emission-controlled engines due to higher operating temperatures and pressures</a:t>
            </a:r>
          </a:p>
          <a:p>
            <a:pPr marL="0" indent="0">
              <a:spcBef>
                <a:spcPts val="960"/>
              </a:spcBef>
              <a:buFont typeface="Arial" charset="0"/>
              <a:buNone/>
            </a:pPr>
            <a:endParaRPr lang="en-US" sz="2900" b="1" dirty="0" smtClean="0">
              <a:solidFill>
                <a:schemeClr val="bg2"/>
              </a:solidFill>
            </a:endParaRPr>
          </a:p>
          <a:p>
            <a:pPr marL="0" indent="0">
              <a:spcBef>
                <a:spcPts val="960"/>
              </a:spcBef>
              <a:buFont typeface="Arial" charset="0"/>
              <a:buNone/>
            </a:pPr>
            <a:endParaRPr lang="en-US" sz="2900" b="1" dirty="0" smtClean="0"/>
          </a:p>
          <a:p>
            <a:pPr marL="0" indent="0">
              <a:spcBef>
                <a:spcPts val="960"/>
              </a:spcBef>
              <a:buFont typeface="Arial" charset="0"/>
              <a:buNone/>
            </a:pPr>
            <a:endParaRPr lang="en-US" sz="2900" b="1" dirty="0" smtClean="0"/>
          </a:p>
          <a:p>
            <a:pPr marL="0" indent="0">
              <a:spcBef>
                <a:spcPts val="960"/>
              </a:spcBef>
              <a:buFont typeface="Arial" charset="0"/>
              <a:buNone/>
            </a:pPr>
            <a:endParaRPr lang="en-US" sz="2900" b="1" dirty="0" smtClean="0"/>
          </a:p>
          <a:p>
            <a:pPr marL="0" indent="0">
              <a:spcBef>
                <a:spcPts val="960"/>
              </a:spcBef>
              <a:buFont typeface="Arial" charset="0"/>
              <a:buNone/>
            </a:pPr>
            <a:endParaRPr lang="en-US" sz="2900" b="1" dirty="0" smtClean="0">
              <a:solidFill>
                <a:schemeClr val="bg1"/>
              </a:solidFill>
            </a:endParaRPr>
          </a:p>
          <a:p>
            <a:pPr marL="0" indent="0">
              <a:spcBef>
                <a:spcPts val="960"/>
              </a:spcBef>
              <a:buFont typeface="Arial" charset="0"/>
              <a:buNone/>
            </a:pPr>
            <a:endParaRPr lang="en-US" sz="2900" b="1" dirty="0" smtClean="0">
              <a:solidFill>
                <a:schemeClr val="bg1"/>
              </a:solidFill>
            </a:endParaRPr>
          </a:p>
          <a:p>
            <a:pPr marL="0" indent="0">
              <a:spcBef>
                <a:spcPts val="960"/>
              </a:spcBef>
              <a:buFont typeface="Arial" charset="0"/>
              <a:buNone/>
            </a:pPr>
            <a:endParaRPr lang="en-US" sz="2900" b="1" dirty="0" smtClean="0">
              <a:solidFill>
                <a:schemeClr val="bg1"/>
              </a:solidFill>
            </a:endParaRPr>
          </a:p>
          <a:p>
            <a:pPr lvl="1"/>
            <a:endParaRPr lang="en-US" dirty="0"/>
          </a:p>
        </p:txBody>
      </p:sp>
      <p:sp>
        <p:nvSpPr>
          <p:cNvPr id="11" name="Rectangle 10"/>
          <p:cNvSpPr/>
          <p:nvPr/>
        </p:nvSpPr>
        <p:spPr>
          <a:xfrm>
            <a:off x="502462" y="2770878"/>
            <a:ext cx="13772338" cy="1323439"/>
          </a:xfrm>
          <a:prstGeom prst="rect">
            <a:avLst/>
          </a:prstGeom>
        </p:spPr>
        <p:txBody>
          <a:bodyPr wrap="square">
            <a:spAutoFit/>
          </a:bodyPr>
          <a:lstStyle/>
          <a:p>
            <a:pPr marL="0" indent="0">
              <a:spcBef>
                <a:spcPts val="960"/>
              </a:spcBef>
              <a:buNone/>
            </a:pPr>
            <a:r>
              <a:rPr lang="en-US" sz="2400" b="1" dirty="0">
                <a:solidFill>
                  <a:schemeClr val="bg2"/>
                </a:solidFill>
                <a:latin typeface="+mn-lt"/>
              </a:rPr>
              <a:t>The Caterpillar Oil Aeration Test (COAT) </a:t>
            </a:r>
            <a:r>
              <a:rPr lang="en-US" sz="2400" b="1" dirty="0" smtClean="0">
                <a:solidFill>
                  <a:schemeClr val="bg2"/>
                </a:solidFill>
                <a:latin typeface="+mn-lt"/>
              </a:rPr>
              <a:t>measures an oil’s ability to release air trapped in the oil</a:t>
            </a:r>
          </a:p>
          <a:p>
            <a:pPr marL="342900" indent="-342900">
              <a:spcBef>
                <a:spcPts val="960"/>
              </a:spcBef>
              <a:buFont typeface="Arial"/>
              <a:buChar char="•"/>
            </a:pPr>
            <a:r>
              <a:rPr lang="en-US" sz="2000" dirty="0" smtClean="0">
                <a:solidFill>
                  <a:schemeClr val="bg2"/>
                </a:solidFill>
                <a:latin typeface="+mn-lt"/>
              </a:rPr>
              <a:t>The </a:t>
            </a:r>
            <a:r>
              <a:rPr lang="en-US" sz="2000" dirty="0">
                <a:solidFill>
                  <a:schemeClr val="bg2"/>
                </a:solidFill>
                <a:latin typeface="+mn-lt"/>
              </a:rPr>
              <a:t>quicker the oil can release the air, the </a:t>
            </a:r>
            <a:r>
              <a:rPr lang="en-US" sz="2000" dirty="0" smtClean="0">
                <a:solidFill>
                  <a:schemeClr val="bg2"/>
                </a:solidFill>
                <a:latin typeface="+mn-lt"/>
              </a:rPr>
              <a:t>better</a:t>
            </a:r>
          </a:p>
          <a:p>
            <a:pPr marL="342900" indent="-342900">
              <a:spcBef>
                <a:spcPts val="960"/>
              </a:spcBef>
              <a:buFont typeface="Arial"/>
              <a:buChar char="•"/>
            </a:pPr>
            <a:r>
              <a:rPr lang="en-US" sz="2000" dirty="0" smtClean="0">
                <a:solidFill>
                  <a:schemeClr val="bg2"/>
                </a:solidFill>
                <a:latin typeface="+mn-lt"/>
              </a:rPr>
              <a:t>Less air in the oil will result in better lubrication and oxidative stability </a:t>
            </a:r>
            <a:endParaRPr lang="en-US" dirty="0">
              <a:solidFill>
                <a:schemeClr val="bg2"/>
              </a:solidFill>
              <a:latin typeface="+mn-lt"/>
            </a:endParaRPr>
          </a:p>
        </p:txBody>
      </p:sp>
    </p:spTree>
    <p:extLst>
      <p:ext uri="{BB962C8B-B14F-4D97-AF65-F5344CB8AC3E}">
        <p14:creationId xmlns:p14="http://schemas.microsoft.com/office/powerpoint/2010/main" val="2293560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90680" y="1571631"/>
            <a:ext cx="6400800" cy="5431157"/>
          </a:xfrm>
        </p:spPr>
        <p:txBody>
          <a:bodyPr/>
          <a:lstStyle/>
          <a:p>
            <a:endParaRPr lang="en-US"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08" y="0"/>
            <a:ext cx="7172325" cy="821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71" y="-10137"/>
            <a:ext cx="4981516" cy="822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666" y="97478"/>
            <a:ext cx="1685117" cy="77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934" y="7841305"/>
            <a:ext cx="2166937" cy="38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884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sz="8000" dirty="0" smtClean="0"/>
              <a:t>PC-11 is more than just one category change</a:t>
            </a:r>
            <a:endParaRPr lang="en-US" sz="8000" dirty="0"/>
          </a:p>
        </p:txBody>
      </p:sp>
    </p:spTree>
    <p:extLst>
      <p:ext uri="{BB962C8B-B14F-4D97-AF65-F5344CB8AC3E}">
        <p14:creationId xmlns:p14="http://schemas.microsoft.com/office/powerpoint/2010/main" val="3754767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sz="quarter" idx="10"/>
          </p:nvPr>
        </p:nvSpPr>
        <p:spPr>
          <a:prstGeom prst="rect">
            <a:avLst/>
          </a:prstGeom>
        </p:spPr>
        <p:txBody>
          <a:bodyPr/>
          <a:lstStyle/>
          <a:p>
            <a:pPr marL="0" indent="0">
              <a:buNone/>
            </a:pPr>
            <a:r>
              <a:rPr lang="en-US" dirty="0" smtClean="0"/>
              <a:t>Evolving API Standards</a:t>
            </a:r>
          </a:p>
          <a:p>
            <a:pPr marL="0" indent="0">
              <a:buNone/>
            </a:pPr>
            <a:r>
              <a:rPr lang="en-US" dirty="0"/>
              <a:t>	</a:t>
            </a:r>
            <a:r>
              <a:rPr lang="en-US" dirty="0" smtClean="0"/>
              <a:t>CI-4, CJ-4, CK-4</a:t>
            </a:r>
          </a:p>
          <a:p>
            <a:pPr marL="0" indent="0">
              <a:buNone/>
            </a:pPr>
            <a:r>
              <a:rPr lang="en-US" dirty="0"/>
              <a:t>	</a:t>
            </a:r>
            <a:r>
              <a:rPr lang="en-US" dirty="0" smtClean="0"/>
              <a:t>FA-4</a:t>
            </a:r>
            <a:endParaRPr lang="en-US" dirty="0" smtClean="0"/>
          </a:p>
          <a:p>
            <a:pPr marL="0" indent="0">
              <a:buNone/>
            </a:pPr>
            <a:r>
              <a:rPr lang="en-US" dirty="0" smtClean="0"/>
              <a:t>Impact on Engine Lubrication</a:t>
            </a:r>
          </a:p>
          <a:p>
            <a:pPr marL="0" indent="0">
              <a:buNone/>
            </a:pPr>
            <a:r>
              <a:rPr lang="en-US" dirty="0"/>
              <a:t>	</a:t>
            </a:r>
            <a:r>
              <a:rPr lang="en-US" dirty="0" smtClean="0"/>
              <a:t>NOx</a:t>
            </a:r>
          </a:p>
          <a:p>
            <a:pPr marL="0" indent="0">
              <a:buNone/>
            </a:pPr>
            <a:r>
              <a:rPr lang="en-US" dirty="0" smtClean="0"/>
              <a:t>	HTHS</a:t>
            </a:r>
          </a:p>
          <a:p>
            <a:pPr marL="0" indent="0">
              <a:buNone/>
            </a:pPr>
            <a:r>
              <a:rPr lang="en-US" dirty="0"/>
              <a:t>	</a:t>
            </a:r>
            <a:r>
              <a:rPr lang="en-US" dirty="0" smtClean="0"/>
              <a:t>Oil Drains</a:t>
            </a:r>
            <a:endParaRPr lang="en-US" dirty="0" smtClean="0"/>
          </a:p>
          <a:p>
            <a:pPr marL="0" indent="0">
              <a:buNone/>
            </a:pPr>
            <a:endParaRPr lang="en-US" dirty="0"/>
          </a:p>
        </p:txBody>
      </p:sp>
      <p:sp>
        <p:nvSpPr>
          <p:cNvPr id="18434" name="Rectangle 2"/>
          <p:cNvSpPr>
            <a:spLocks noGrp="1" noChangeArrowheads="1"/>
          </p:cNvSpPr>
          <p:nvPr>
            <p:ph type="title"/>
          </p:nvPr>
        </p:nvSpPr>
        <p:spPr>
          <a:xfrm>
            <a:off x="800099" y="381001"/>
            <a:ext cx="13487400" cy="914400"/>
          </a:xfrm>
        </p:spPr>
        <p:txBody>
          <a:bodyPr/>
          <a:lstStyle/>
          <a:p>
            <a:r>
              <a:rPr lang="en-US" dirty="0" smtClean="0"/>
              <a:t>Agenda</a:t>
            </a:r>
          </a:p>
        </p:txBody>
      </p:sp>
    </p:spTree>
    <p:extLst>
      <p:ext uri="{BB962C8B-B14F-4D97-AF65-F5344CB8AC3E}">
        <p14:creationId xmlns:p14="http://schemas.microsoft.com/office/powerpoint/2010/main" val="4219420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58800" y="2112880"/>
            <a:ext cx="7924800" cy="1727200"/>
            <a:chOff x="660400" y="1790700"/>
            <a:chExt cx="8013700" cy="1727200"/>
          </a:xfrm>
        </p:grpSpPr>
        <p:sp>
          <p:nvSpPr>
            <p:cNvPr id="22" name="Rounded Rectangle 21"/>
            <p:cNvSpPr/>
            <p:nvPr/>
          </p:nvSpPr>
          <p:spPr>
            <a:xfrm>
              <a:off x="2956772" y="2001920"/>
              <a:ext cx="5717328" cy="1371600"/>
            </a:xfrm>
            <a:prstGeom prst="roundRect">
              <a:avLst/>
            </a:prstGeom>
            <a:solidFill>
              <a:schemeClr val="accent1"/>
            </a:soli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00" b="1" dirty="0" smtClean="0">
                <a:solidFill>
                  <a:schemeClr val="bg1"/>
                </a:solidFill>
                <a:latin typeface="+mj-lt"/>
                <a:cs typeface="Arial" panose="020B0604020202020204" pitchFamily="34" charset="0"/>
              </a:endParaRPr>
            </a:p>
            <a:p>
              <a:r>
                <a:rPr lang="en-US" sz="2400" dirty="0" smtClean="0">
                  <a:solidFill>
                    <a:schemeClr val="bg1"/>
                  </a:solidFill>
                  <a:latin typeface="+mj-lt"/>
                  <a:cs typeface="Arial" panose="020B0604020202020204" pitchFamily="34" charset="0"/>
                </a:rPr>
                <a:t>Enhanced replacement for CJ-4 oils. Fully backwards compatible, and with traditional HTHS* viscosity</a:t>
              </a:r>
            </a:p>
            <a:p>
              <a:pPr algn="ctr"/>
              <a:endParaRPr lang="en-US" sz="2500" b="1" dirty="0">
                <a:solidFill>
                  <a:schemeClr val="bg1"/>
                </a:solidFill>
                <a:latin typeface="+mj-lt"/>
                <a:cs typeface="Arial" panose="020B0604020202020204" pitchFamily="34" charset="0"/>
              </a:endParaRPr>
            </a:p>
          </p:txBody>
        </p:sp>
        <p:sp>
          <p:nvSpPr>
            <p:cNvPr id="6" name="Rounded Rectangle 5"/>
            <p:cNvSpPr/>
            <p:nvPr/>
          </p:nvSpPr>
          <p:spPr>
            <a:xfrm>
              <a:off x="660400" y="1790700"/>
              <a:ext cx="2336800" cy="172720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a:solidFill>
                    <a:schemeClr val="accent1"/>
                  </a:solidFill>
                  <a:latin typeface="EMprint Regular"/>
                  <a:cs typeface="EMprint Regular"/>
                </a:rPr>
                <a:t>CK-4</a:t>
              </a:r>
            </a:p>
          </p:txBody>
        </p:sp>
      </p:grpSp>
      <p:sp>
        <p:nvSpPr>
          <p:cNvPr id="23553" name="Title 1"/>
          <p:cNvSpPr>
            <a:spLocks noGrp="1"/>
          </p:cNvSpPr>
          <p:nvPr>
            <p:ph type="title"/>
          </p:nvPr>
        </p:nvSpPr>
        <p:spPr>
          <a:xfrm>
            <a:off x="525271" y="339454"/>
            <a:ext cx="13804947" cy="915285"/>
          </a:xfrm>
        </p:spPr>
        <p:txBody>
          <a:bodyPr/>
          <a:lstStyle/>
          <a:p>
            <a:r>
              <a:rPr lang="en-US" sz="4000" dirty="0" smtClean="0"/>
              <a:t>PC-11 will have two sub-categories</a:t>
            </a:r>
            <a:endParaRPr lang="en-US" sz="4000" dirty="0"/>
          </a:p>
        </p:txBody>
      </p:sp>
      <p:sp>
        <p:nvSpPr>
          <p:cNvPr id="14" name="Rounded Rectangle 13"/>
          <p:cNvSpPr/>
          <p:nvPr/>
        </p:nvSpPr>
        <p:spPr>
          <a:xfrm>
            <a:off x="2873954" y="4455934"/>
            <a:ext cx="5609646" cy="1335266"/>
          </a:xfrm>
          <a:prstGeom prst="roundRect">
            <a:avLst/>
          </a:prstGeom>
          <a:solidFill>
            <a:srgbClr val="0C479D"/>
          </a:soli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00" b="1" dirty="0" smtClean="0">
              <a:solidFill>
                <a:schemeClr val="bg1"/>
              </a:solidFill>
              <a:latin typeface="+mj-lt"/>
              <a:cs typeface="Arial" panose="020B0604020202020204" pitchFamily="34" charset="0"/>
            </a:endParaRPr>
          </a:p>
          <a:p>
            <a:r>
              <a:rPr lang="en-US" sz="2400" dirty="0" smtClean="0">
                <a:solidFill>
                  <a:schemeClr val="bg1"/>
                </a:solidFill>
                <a:latin typeface="+mj-lt"/>
              </a:rPr>
              <a:t>Improved </a:t>
            </a:r>
            <a:r>
              <a:rPr lang="en-US" sz="2400" dirty="0">
                <a:solidFill>
                  <a:schemeClr val="bg1"/>
                </a:solidFill>
                <a:latin typeface="+mj-lt"/>
              </a:rPr>
              <a:t>fuel </a:t>
            </a:r>
            <a:r>
              <a:rPr lang="en-US" sz="2400" dirty="0" smtClean="0">
                <a:solidFill>
                  <a:schemeClr val="bg1"/>
                </a:solidFill>
                <a:latin typeface="+mj-lt"/>
              </a:rPr>
              <a:t>economy, and lower HTHS* viscosity</a:t>
            </a:r>
            <a:endParaRPr lang="en-US" sz="2400" dirty="0" smtClean="0">
              <a:solidFill>
                <a:schemeClr val="bg1"/>
              </a:solidFill>
              <a:latin typeface="+mj-lt"/>
              <a:cs typeface="Arial" panose="020B0604020202020204" pitchFamily="34" charset="0"/>
            </a:endParaRPr>
          </a:p>
          <a:p>
            <a:pPr algn="ctr"/>
            <a:endParaRPr lang="en-US" sz="2500" b="1" dirty="0">
              <a:solidFill>
                <a:schemeClr val="bg1"/>
              </a:solidFill>
              <a:latin typeface="+mj-lt"/>
              <a:cs typeface="Arial" panose="020B0604020202020204" pitchFamily="34" charset="0"/>
            </a:endParaRPr>
          </a:p>
        </p:txBody>
      </p:sp>
      <p:sp>
        <p:nvSpPr>
          <p:cNvPr id="2" name="TextBox 1"/>
          <p:cNvSpPr txBox="1"/>
          <p:nvPr/>
        </p:nvSpPr>
        <p:spPr>
          <a:xfrm>
            <a:off x="5719233" y="7624234"/>
            <a:ext cx="2908300" cy="338554"/>
          </a:xfrm>
          <a:prstGeom prst="rect">
            <a:avLst/>
          </a:prstGeom>
          <a:noFill/>
        </p:spPr>
        <p:txBody>
          <a:bodyPr wrap="square" rtlCol="0">
            <a:spAutoFit/>
          </a:bodyPr>
          <a:lstStyle/>
          <a:p>
            <a:r>
              <a:rPr lang="en-US" sz="1600" dirty="0" smtClean="0">
                <a:latin typeface="EMprint Light"/>
                <a:cs typeface="EMprint Light"/>
              </a:rPr>
              <a:t>*High temperature/high shear</a:t>
            </a:r>
            <a:endParaRPr lang="en-US" sz="1600" dirty="0">
              <a:latin typeface="EMprint Light"/>
              <a:cs typeface="EMprint Light"/>
            </a:endParaRPr>
          </a:p>
        </p:txBody>
      </p:sp>
      <p:pic>
        <p:nvPicPr>
          <p:cNvPr id="3" name="Picture 2" descr="Screen Shot 2016-06-28 at 2.25.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31306" y="0"/>
            <a:ext cx="5899094" cy="8229600"/>
          </a:xfrm>
          <a:prstGeom prst="rect">
            <a:avLst/>
          </a:prstGeom>
        </p:spPr>
      </p:pic>
      <p:sp>
        <p:nvSpPr>
          <p:cNvPr id="11" name="Rounded Rectangle 10"/>
          <p:cNvSpPr/>
          <p:nvPr/>
        </p:nvSpPr>
        <p:spPr>
          <a:xfrm>
            <a:off x="558800" y="4259180"/>
            <a:ext cx="2336800" cy="172720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smtClean="0">
                <a:solidFill>
                  <a:schemeClr val="accent1"/>
                </a:solidFill>
                <a:latin typeface="EMprint Regular"/>
                <a:cs typeface="EMprint Regular"/>
              </a:rPr>
              <a:t>FA-</a:t>
            </a:r>
            <a:r>
              <a:rPr lang="en-US" sz="5400" b="1" dirty="0">
                <a:solidFill>
                  <a:schemeClr val="accent1"/>
                </a:solidFill>
                <a:latin typeface="EMprint Regular"/>
                <a:cs typeface="EMprint Regular"/>
              </a:rPr>
              <a:t>4</a:t>
            </a:r>
          </a:p>
        </p:txBody>
      </p:sp>
      <p:pic>
        <p:nvPicPr>
          <p:cNvPr id="12" name="Picture 11" descr="MDelvac_H_PMS-TM (2).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3262645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751"/>
            <a:ext cx="13167360" cy="1102249"/>
          </a:xfrm>
        </p:spPr>
        <p:txBody>
          <a:bodyPr/>
          <a:lstStyle/>
          <a:p>
            <a:r>
              <a:rPr lang="en-US" dirty="0" smtClean="0"/>
              <a:t>Comparing CK-4 vs. FA-4 oils</a:t>
            </a:r>
            <a:endParaRPr lang="en-US" dirty="0"/>
          </a:p>
        </p:txBody>
      </p:sp>
      <p:sp>
        <p:nvSpPr>
          <p:cNvPr id="8" name="Title 3"/>
          <p:cNvSpPr txBox="1">
            <a:spLocks/>
          </p:cNvSpPr>
          <p:nvPr/>
        </p:nvSpPr>
        <p:spPr bwMode="auto">
          <a:xfrm>
            <a:off x="513444" y="1052226"/>
            <a:ext cx="8204200" cy="145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noAutofit/>
          </a:bodyPr>
          <a:lstStyle>
            <a:lvl1pPr algn="l" defTabSz="653110" rtl="0" eaLnBrk="1" fontAlgn="base" hangingPunct="1">
              <a:spcBef>
                <a:spcPct val="0"/>
              </a:spcBef>
              <a:spcAft>
                <a:spcPct val="0"/>
              </a:spcAft>
              <a:defRPr sz="4200" kern="1200">
                <a:solidFill>
                  <a:schemeClr val="tx2"/>
                </a:solidFill>
                <a:latin typeface="EMprint" panose="020B0503020204020204" pitchFamily="34" charset="0"/>
                <a:ea typeface="EMprint" panose="020B0503020204020204" pitchFamily="34" charset="0"/>
                <a:cs typeface="EMprint"/>
              </a:defRPr>
            </a:lvl1pPr>
            <a:lvl2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2pPr>
            <a:lvl3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3pPr>
            <a:lvl4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4pPr>
            <a:lvl5pPr algn="l" defTabSz="653110" rtl="0" eaLnBrk="1" fontAlgn="base" hangingPunct="1">
              <a:spcBef>
                <a:spcPct val="0"/>
              </a:spcBef>
              <a:spcAft>
                <a:spcPct val="0"/>
              </a:spcAft>
              <a:defRPr sz="4000">
                <a:solidFill>
                  <a:schemeClr val="tx1"/>
                </a:solidFill>
                <a:latin typeface="Arial" charset="0"/>
                <a:ea typeface="ヒラギノ角ゴ Pro W3" charset="0"/>
                <a:cs typeface="Arial" charset="0"/>
              </a:defRPr>
            </a:lvl5pPr>
            <a:lvl6pPr marL="653110" algn="l" defTabSz="653110" rtl="0" eaLnBrk="1" fontAlgn="base" hangingPunct="1">
              <a:spcBef>
                <a:spcPct val="0"/>
              </a:spcBef>
              <a:spcAft>
                <a:spcPct val="0"/>
              </a:spcAft>
              <a:defRPr sz="4000">
                <a:solidFill>
                  <a:schemeClr val="tx1"/>
                </a:solidFill>
                <a:latin typeface="Arial" charset="0"/>
                <a:ea typeface="ヒラギノ角ゴ Pro W3" charset="0"/>
              </a:defRPr>
            </a:lvl6pPr>
            <a:lvl7pPr marL="1306221" algn="l" defTabSz="653110" rtl="0" eaLnBrk="1" fontAlgn="base" hangingPunct="1">
              <a:spcBef>
                <a:spcPct val="0"/>
              </a:spcBef>
              <a:spcAft>
                <a:spcPct val="0"/>
              </a:spcAft>
              <a:defRPr sz="4000">
                <a:solidFill>
                  <a:schemeClr val="tx1"/>
                </a:solidFill>
                <a:latin typeface="Arial" charset="0"/>
                <a:ea typeface="ヒラギノ角ゴ Pro W3" charset="0"/>
              </a:defRPr>
            </a:lvl7pPr>
            <a:lvl8pPr marL="1959331" algn="l" defTabSz="653110" rtl="0" eaLnBrk="1" fontAlgn="base" hangingPunct="1">
              <a:spcBef>
                <a:spcPct val="0"/>
              </a:spcBef>
              <a:spcAft>
                <a:spcPct val="0"/>
              </a:spcAft>
              <a:defRPr sz="4000">
                <a:solidFill>
                  <a:schemeClr val="tx1"/>
                </a:solidFill>
                <a:latin typeface="Arial" charset="0"/>
                <a:ea typeface="ヒラギノ角ゴ Pro W3" charset="0"/>
              </a:defRPr>
            </a:lvl8pPr>
            <a:lvl9pPr marL="2612442" algn="l" defTabSz="653110" rtl="0" eaLnBrk="1" fontAlgn="base" hangingPunct="1">
              <a:spcBef>
                <a:spcPct val="0"/>
              </a:spcBef>
              <a:spcAft>
                <a:spcPct val="0"/>
              </a:spcAft>
              <a:defRPr sz="4000">
                <a:solidFill>
                  <a:schemeClr val="tx1"/>
                </a:solidFill>
                <a:latin typeface="Arial" charset="0"/>
                <a:ea typeface="ヒラギノ角ゴ Pro W3" charset="0"/>
              </a:defRPr>
            </a:lvl9pPr>
          </a:lstStyle>
          <a:p>
            <a:r>
              <a:rPr lang="en-US" sz="2400" dirty="0" smtClean="0">
                <a:solidFill>
                  <a:schemeClr val="accent1"/>
                </a:solidFill>
              </a:rPr>
              <a:t>While both new categories of PC-11 oils will deliver enhanced  benefits over today’s CJ-4 oils, there are fundamental differences between the two  categories, as noted below: </a:t>
            </a:r>
            <a:endParaRPr lang="en-US" sz="2400" dirty="0">
              <a:solidFill>
                <a:schemeClr val="accent1"/>
              </a:solidFill>
            </a:endParaRPr>
          </a:p>
        </p:txBody>
      </p:sp>
      <p:sp>
        <p:nvSpPr>
          <p:cNvPr id="5" name="Round Diagonal Corner Rectangle 4"/>
          <p:cNvSpPr/>
          <p:nvPr/>
        </p:nvSpPr>
        <p:spPr>
          <a:xfrm>
            <a:off x="4445000" y="3225800"/>
            <a:ext cx="3860800" cy="4889500"/>
          </a:xfrm>
          <a:prstGeom prst="round2Diag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Round Diagonal Corner Rectangle 12"/>
          <p:cNvSpPr/>
          <p:nvPr/>
        </p:nvSpPr>
        <p:spPr>
          <a:xfrm rot="5400000">
            <a:off x="19050" y="3829050"/>
            <a:ext cx="4889500" cy="3683000"/>
          </a:xfrm>
          <a:prstGeom prst="round2Diag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Rounded Rectangle 9"/>
          <p:cNvSpPr/>
          <p:nvPr/>
        </p:nvSpPr>
        <p:spPr>
          <a:xfrm>
            <a:off x="307340" y="2621280"/>
            <a:ext cx="1256344" cy="985520"/>
          </a:xfrm>
          <a:prstGeom prst="roundRect">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accent1"/>
                </a:solidFill>
                <a:latin typeface="EMprint Regular"/>
                <a:cs typeface="EMprint Regular"/>
              </a:rPr>
              <a:t>CK-4</a:t>
            </a:r>
          </a:p>
        </p:txBody>
      </p:sp>
      <p:sp>
        <p:nvSpPr>
          <p:cNvPr id="12" name="Rounded Rectangle 11"/>
          <p:cNvSpPr/>
          <p:nvPr/>
        </p:nvSpPr>
        <p:spPr>
          <a:xfrm>
            <a:off x="4262121" y="2626360"/>
            <a:ext cx="1249680" cy="981859"/>
          </a:xfrm>
          <a:prstGeom prst="roundRect">
            <a:avLst/>
          </a:prstGeom>
          <a:ln>
            <a:solidFill>
              <a:srgbClr val="0C479D"/>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0C479D"/>
                </a:solidFill>
                <a:latin typeface="EMprint Regular"/>
                <a:cs typeface="EMprint Regular"/>
              </a:rPr>
              <a:t>FA-4</a:t>
            </a:r>
            <a:endParaRPr lang="en-US" sz="3200" b="1" dirty="0">
              <a:solidFill>
                <a:srgbClr val="0C479D"/>
              </a:solidFill>
              <a:latin typeface="EMprint Regular"/>
              <a:cs typeface="EMprint Regular"/>
            </a:endParaRPr>
          </a:p>
        </p:txBody>
      </p:sp>
      <p:sp>
        <p:nvSpPr>
          <p:cNvPr id="2" name="Content Placeholder 1"/>
          <p:cNvSpPr>
            <a:spLocks noGrp="1"/>
          </p:cNvSpPr>
          <p:nvPr>
            <p:ph sz="half" idx="1"/>
          </p:nvPr>
        </p:nvSpPr>
        <p:spPr>
          <a:xfrm>
            <a:off x="786440" y="3837940"/>
            <a:ext cx="3366460" cy="4389120"/>
          </a:xfrm>
        </p:spPr>
        <p:txBody>
          <a:bodyPr>
            <a:normAutofit/>
          </a:bodyPr>
          <a:lstStyle/>
          <a:p>
            <a:pPr marL="0" indent="0">
              <a:buNone/>
            </a:pPr>
            <a:r>
              <a:rPr lang="en-US" sz="1900" dirty="0" smtClean="0">
                <a:solidFill>
                  <a:srgbClr val="FFFFFF"/>
                </a:solidFill>
              </a:rPr>
              <a:t>- Backwards </a:t>
            </a:r>
            <a:r>
              <a:rPr lang="en-US" sz="1900" dirty="0">
                <a:solidFill>
                  <a:srgbClr val="FFFFFF"/>
                </a:solidFill>
              </a:rPr>
              <a:t>compatible to all engines operating on API CJ-4 oils </a:t>
            </a:r>
            <a:r>
              <a:rPr lang="en-US" sz="1900" dirty="0" smtClean="0">
                <a:solidFill>
                  <a:srgbClr val="FFFFFF"/>
                </a:solidFill>
              </a:rPr>
              <a:t>today</a:t>
            </a:r>
          </a:p>
          <a:p>
            <a:pPr marL="0" indent="0">
              <a:buNone/>
            </a:pPr>
            <a:endParaRPr lang="en-US" sz="1900" dirty="0">
              <a:solidFill>
                <a:srgbClr val="FFFFFF"/>
              </a:solidFill>
            </a:endParaRPr>
          </a:p>
          <a:p>
            <a:pPr marL="0" indent="0">
              <a:buNone/>
            </a:pPr>
            <a:r>
              <a:rPr lang="en-US" sz="1900" dirty="0" smtClean="0">
                <a:solidFill>
                  <a:srgbClr val="FFFFFF"/>
                </a:solidFill>
              </a:rPr>
              <a:t>- Direct replacement for current API CJ-4 oils</a:t>
            </a:r>
          </a:p>
          <a:p>
            <a:endParaRPr lang="en-US" sz="1900" dirty="0" smtClean="0">
              <a:solidFill>
                <a:srgbClr val="FFFFFF"/>
              </a:solidFill>
            </a:endParaRPr>
          </a:p>
          <a:p>
            <a:pPr marL="0" indent="0">
              <a:buNone/>
            </a:pPr>
            <a:r>
              <a:rPr lang="en-US" sz="1900" dirty="0" smtClean="0">
                <a:solidFill>
                  <a:srgbClr val="FFFFFF"/>
                </a:solidFill>
              </a:rPr>
              <a:t>- Traditional HTHS viscosity of                                            3.5 cP @ 150C minimum</a:t>
            </a:r>
          </a:p>
          <a:p>
            <a:endParaRPr lang="en-US" sz="1900" dirty="0" smtClean="0">
              <a:solidFill>
                <a:srgbClr val="FFFFFF"/>
              </a:solidFill>
            </a:endParaRPr>
          </a:p>
          <a:p>
            <a:pPr marL="0" indent="0">
              <a:buNone/>
            </a:pPr>
            <a:r>
              <a:rPr lang="en-US" sz="1900" dirty="0" smtClean="0">
                <a:solidFill>
                  <a:srgbClr val="FFFFFF"/>
                </a:solidFill>
              </a:rPr>
              <a:t>- Available in multiple viscosity grades - XXW-40, XXW-30</a:t>
            </a:r>
          </a:p>
          <a:p>
            <a:endParaRPr lang="en-US" sz="3000" dirty="0" smtClean="0">
              <a:solidFill>
                <a:srgbClr val="FFFFFF"/>
              </a:solidFill>
            </a:endParaRPr>
          </a:p>
          <a:p>
            <a:endParaRPr lang="en-US" dirty="0" smtClean="0">
              <a:solidFill>
                <a:srgbClr val="FFFFFF"/>
              </a:solidFill>
            </a:endParaRPr>
          </a:p>
          <a:p>
            <a:endParaRPr lang="en-US" dirty="0">
              <a:solidFill>
                <a:srgbClr val="FFFFFF"/>
              </a:solidFill>
            </a:endParaRPr>
          </a:p>
        </p:txBody>
      </p:sp>
      <p:sp>
        <p:nvSpPr>
          <p:cNvPr id="3" name="Content Placeholder 2"/>
          <p:cNvSpPr>
            <a:spLocks noGrp="1"/>
          </p:cNvSpPr>
          <p:nvPr>
            <p:ph sz="half" idx="2"/>
          </p:nvPr>
        </p:nvSpPr>
        <p:spPr>
          <a:xfrm>
            <a:off x="4522470" y="3519177"/>
            <a:ext cx="3764280" cy="5074913"/>
          </a:xfrm>
          <a:noFill/>
          <a:ln>
            <a:noFill/>
          </a:ln>
        </p:spPr>
        <p:txBody>
          <a:bodyPr vert="horz" wrap="square" lIns="0" tIns="0" rIns="0" bIns="0" numCol="1" anchor="t" anchorCtr="0" compatLnSpc="1">
            <a:prstTxWarp prst="textNoShape">
              <a:avLst/>
            </a:prstTxWarp>
            <a:normAutofit/>
          </a:bodyPr>
          <a:lstStyle/>
          <a:p>
            <a:pPr marL="0" indent="0">
              <a:buNone/>
            </a:pPr>
            <a:endParaRPr lang="en-US" sz="1900" dirty="0">
              <a:solidFill>
                <a:srgbClr val="FFFFFF"/>
              </a:solidFill>
            </a:endParaRPr>
          </a:p>
          <a:p>
            <a:pPr marL="0" indent="0">
              <a:buNone/>
            </a:pPr>
            <a:r>
              <a:rPr lang="en-US" sz="1900" dirty="0" smtClean="0">
                <a:solidFill>
                  <a:srgbClr val="FFFFFF"/>
                </a:solidFill>
              </a:rPr>
              <a:t>- Backwards </a:t>
            </a:r>
            <a:r>
              <a:rPr lang="en-US" sz="1900" dirty="0">
                <a:solidFill>
                  <a:srgbClr val="FFFFFF"/>
                </a:solidFill>
              </a:rPr>
              <a:t>compatibility </a:t>
            </a:r>
            <a:r>
              <a:rPr lang="en-US" sz="1900" b="1" u="sng" dirty="0">
                <a:solidFill>
                  <a:srgbClr val="FFFFFF"/>
                </a:solidFill>
              </a:rPr>
              <a:t>not</a:t>
            </a:r>
            <a:r>
              <a:rPr lang="en-US" sz="1900" dirty="0">
                <a:solidFill>
                  <a:srgbClr val="FFFFFF"/>
                </a:solidFill>
              </a:rPr>
              <a:t> guaranteed – engine make/model specific</a:t>
            </a:r>
          </a:p>
          <a:p>
            <a:pPr marL="0" indent="0">
              <a:buNone/>
            </a:pPr>
            <a:endParaRPr lang="en-US" sz="1900" dirty="0">
              <a:solidFill>
                <a:srgbClr val="FFFFFF"/>
              </a:solidFill>
            </a:endParaRPr>
          </a:p>
          <a:p>
            <a:pPr marL="0" indent="0">
              <a:buNone/>
            </a:pPr>
            <a:r>
              <a:rPr lang="en-US" sz="1900" dirty="0" smtClean="0">
                <a:solidFill>
                  <a:srgbClr val="FFFFFF"/>
                </a:solidFill>
              </a:rPr>
              <a:t>- Preferred for </a:t>
            </a:r>
            <a:r>
              <a:rPr lang="en-US" sz="1900" dirty="0">
                <a:solidFill>
                  <a:srgbClr val="FFFFFF"/>
                </a:solidFill>
              </a:rPr>
              <a:t>some 2017 model </a:t>
            </a:r>
            <a:r>
              <a:rPr lang="en-US" sz="1900" dirty="0" smtClean="0">
                <a:solidFill>
                  <a:srgbClr val="FFFFFF"/>
                </a:solidFill>
              </a:rPr>
              <a:t>engines </a:t>
            </a:r>
            <a:r>
              <a:rPr lang="en-US" sz="1900" dirty="0">
                <a:solidFill>
                  <a:srgbClr val="FFFFFF"/>
                </a:solidFill>
              </a:rPr>
              <a:t>for </a:t>
            </a:r>
            <a:r>
              <a:rPr lang="en-US" sz="1900" dirty="0" smtClean="0">
                <a:solidFill>
                  <a:srgbClr val="FFFFFF"/>
                </a:solidFill>
              </a:rPr>
              <a:t>enhanced </a:t>
            </a:r>
            <a:r>
              <a:rPr lang="en-US" sz="1900" dirty="0">
                <a:solidFill>
                  <a:srgbClr val="FFFFFF"/>
                </a:solidFill>
              </a:rPr>
              <a:t>fuel </a:t>
            </a:r>
            <a:r>
              <a:rPr lang="en-US" sz="1900" dirty="0" smtClean="0">
                <a:solidFill>
                  <a:srgbClr val="FFFFFF"/>
                </a:solidFill>
              </a:rPr>
              <a:t>economy </a:t>
            </a:r>
            <a:endParaRPr lang="en-US" sz="1900" dirty="0">
              <a:solidFill>
                <a:srgbClr val="FFFFFF"/>
              </a:solidFill>
            </a:endParaRPr>
          </a:p>
          <a:p>
            <a:endParaRPr lang="en-US" sz="1900" dirty="0">
              <a:solidFill>
                <a:srgbClr val="FFFFFF"/>
              </a:solidFill>
            </a:endParaRPr>
          </a:p>
          <a:p>
            <a:pPr marL="0" indent="0">
              <a:buNone/>
            </a:pPr>
            <a:r>
              <a:rPr lang="en-US" sz="1900" dirty="0" smtClean="0">
                <a:solidFill>
                  <a:srgbClr val="FFFFFF"/>
                </a:solidFill>
              </a:rPr>
              <a:t>- Lower HTHS </a:t>
            </a:r>
            <a:r>
              <a:rPr lang="en-US" sz="1900" dirty="0">
                <a:solidFill>
                  <a:srgbClr val="FFFFFF"/>
                </a:solidFill>
              </a:rPr>
              <a:t>viscosity between </a:t>
            </a:r>
            <a:r>
              <a:rPr lang="en-US" sz="1900" dirty="0" smtClean="0">
                <a:solidFill>
                  <a:srgbClr val="FFFFFF"/>
                </a:solidFill>
              </a:rPr>
              <a:t>                                    2.9 </a:t>
            </a:r>
            <a:r>
              <a:rPr lang="en-US" sz="1900" dirty="0">
                <a:solidFill>
                  <a:srgbClr val="FFFFFF"/>
                </a:solidFill>
              </a:rPr>
              <a:t>and 3.2 cP @ 150C</a:t>
            </a:r>
          </a:p>
          <a:p>
            <a:endParaRPr lang="en-US" sz="1900" dirty="0">
              <a:solidFill>
                <a:srgbClr val="FFFFFF"/>
              </a:solidFill>
            </a:endParaRPr>
          </a:p>
          <a:p>
            <a:pPr marL="0" indent="0">
              <a:buNone/>
            </a:pPr>
            <a:r>
              <a:rPr lang="en-US" sz="1900" dirty="0" smtClean="0">
                <a:solidFill>
                  <a:srgbClr val="FFFFFF"/>
                </a:solidFill>
              </a:rPr>
              <a:t>- Only </a:t>
            </a:r>
            <a:r>
              <a:rPr lang="en-US" sz="1900" dirty="0">
                <a:solidFill>
                  <a:srgbClr val="FFFFFF"/>
                </a:solidFill>
              </a:rPr>
              <a:t>available in XXW-30 viscosity grade</a:t>
            </a:r>
          </a:p>
          <a:p>
            <a:pPr marL="0" indent="0">
              <a:buNone/>
            </a:pPr>
            <a:endParaRPr lang="en-US" sz="2000" dirty="0">
              <a:solidFill>
                <a:srgbClr val="FFFFFF"/>
              </a:solidFill>
            </a:endParaRPr>
          </a:p>
        </p:txBody>
      </p:sp>
      <p:pic>
        <p:nvPicPr>
          <p:cNvPr id="11" name="Picture 10" descr="Screen Shot 2016-06-28 at 2.25.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31306" y="0"/>
            <a:ext cx="5899094" cy="8229600"/>
          </a:xfrm>
          <a:prstGeom prst="rect">
            <a:avLst/>
          </a:prstGeom>
        </p:spPr>
      </p:pic>
    </p:spTree>
    <p:extLst>
      <p:ext uri="{BB962C8B-B14F-4D97-AF65-F5344CB8AC3E}">
        <p14:creationId xmlns:p14="http://schemas.microsoft.com/office/powerpoint/2010/main" val="185887946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sz="8000" dirty="0" smtClean="0"/>
              <a:t>Understanding HTHS and its impact on fuel economy</a:t>
            </a:r>
            <a:endParaRPr lang="en-US" sz="8000" dirty="0"/>
          </a:p>
        </p:txBody>
      </p:sp>
    </p:spTree>
    <p:extLst>
      <p:ext uri="{BB962C8B-B14F-4D97-AF65-F5344CB8AC3E}">
        <p14:creationId xmlns:p14="http://schemas.microsoft.com/office/powerpoint/2010/main" val="1628767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txBox="1">
            <a:spLocks noChangeArrowheads="1"/>
          </p:cNvSpPr>
          <p:nvPr/>
        </p:nvSpPr>
        <p:spPr bwMode="auto">
          <a:xfrm>
            <a:off x="624893" y="1243618"/>
            <a:ext cx="13008784" cy="21388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73152" rIns="0" bIns="0"/>
          <a:lstStyle>
            <a:lvl1pPr marL="231775" indent="-231775"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marL="0" indent="0" defTabSz="731520">
              <a:spcBef>
                <a:spcPts val="960"/>
              </a:spcBef>
              <a:buClr>
                <a:srgbClr val="000000"/>
              </a:buClr>
            </a:pPr>
            <a:r>
              <a:rPr lang="en-US" sz="2800" dirty="0" smtClean="0">
                <a:solidFill>
                  <a:schemeClr val="accent1"/>
                </a:solidFill>
                <a:latin typeface="+mn-lt"/>
              </a:rPr>
              <a:t>HTHS </a:t>
            </a:r>
            <a:r>
              <a:rPr lang="en-US" sz="2800" dirty="0">
                <a:solidFill>
                  <a:schemeClr val="accent1"/>
                </a:solidFill>
                <a:latin typeface="+mn-lt"/>
              </a:rPr>
              <a:t>is the thin film viscosity measurement at high temperature and high sliding speeds such as those encountered </a:t>
            </a:r>
            <a:r>
              <a:rPr lang="en-US" sz="2800" dirty="0" smtClean="0">
                <a:solidFill>
                  <a:schemeClr val="accent1"/>
                </a:solidFill>
                <a:latin typeface="+mn-lt"/>
              </a:rPr>
              <a:t>in:</a:t>
            </a:r>
          </a:p>
          <a:p>
            <a:pPr marL="457200" indent="-457200" defTabSz="731520">
              <a:spcBef>
                <a:spcPts val="960"/>
              </a:spcBef>
              <a:buFont typeface="Wingdings" charset="2"/>
              <a:buChar char="ü"/>
            </a:pPr>
            <a:r>
              <a:rPr lang="en-US" sz="2800" dirty="0" smtClean="0">
                <a:solidFill>
                  <a:srgbClr val="5A5A5A"/>
                </a:solidFill>
                <a:latin typeface="+mn-lt"/>
              </a:rPr>
              <a:t>Oil pumps</a:t>
            </a:r>
            <a:endParaRPr lang="en-US" sz="2800" dirty="0">
              <a:solidFill>
                <a:srgbClr val="5A5A5A"/>
              </a:solidFill>
              <a:latin typeface="+mn-lt"/>
            </a:endParaRPr>
          </a:p>
          <a:p>
            <a:pPr marL="457200" indent="-457200" defTabSz="731520">
              <a:spcBef>
                <a:spcPts val="960"/>
              </a:spcBef>
              <a:buFont typeface="Wingdings" charset="2"/>
              <a:buChar char="ü"/>
            </a:pPr>
            <a:r>
              <a:rPr lang="en-US" sz="2800" dirty="0" smtClean="0">
                <a:solidFill>
                  <a:srgbClr val="5A5A5A"/>
                </a:solidFill>
                <a:latin typeface="+mn-lt"/>
              </a:rPr>
              <a:t>Gearboxes</a:t>
            </a:r>
            <a:endParaRPr lang="en-US" sz="2800" dirty="0">
              <a:solidFill>
                <a:srgbClr val="5A5A5A"/>
              </a:solidFill>
              <a:latin typeface="+mn-lt"/>
            </a:endParaRPr>
          </a:p>
        </p:txBody>
      </p:sp>
      <p:sp>
        <p:nvSpPr>
          <p:cNvPr id="17" name="Rectangle 16"/>
          <p:cNvSpPr/>
          <p:nvPr/>
        </p:nvSpPr>
        <p:spPr bwMode="auto">
          <a:xfrm>
            <a:off x="6673718" y="5255123"/>
            <a:ext cx="4321184" cy="1511790"/>
          </a:xfrm>
          <a:prstGeom prst="rect">
            <a:avLst/>
          </a:prstGeom>
          <a:solidFill>
            <a:srgbClr val="0046AD"/>
          </a:solidFill>
          <a:ln w="9525" cap="flat" cmpd="sng" algn="ctr">
            <a:noFill/>
            <a:prstDash val="solid"/>
            <a:round/>
            <a:headEnd type="none" w="med" len="med"/>
            <a:tailEnd type="none" w="med" len="med"/>
          </a:ln>
          <a:effectLst/>
        </p:spPr>
        <p:txBody>
          <a:bodyPr lIns="146304" tIns="73152" rIns="146304" bIns="73152"/>
          <a:lstStyle/>
          <a:p>
            <a:pPr defTabSz="731520">
              <a:defRPr/>
            </a:pPr>
            <a:endParaRPr lang="en-US" kern="0" dirty="0">
              <a:solidFill>
                <a:srgbClr val="000000"/>
              </a:solidFill>
            </a:endParaRPr>
          </a:p>
        </p:txBody>
      </p:sp>
      <p:grpSp>
        <p:nvGrpSpPr>
          <p:cNvPr id="3" name="Group 2"/>
          <p:cNvGrpSpPr/>
          <p:nvPr/>
        </p:nvGrpSpPr>
        <p:grpSpPr>
          <a:xfrm>
            <a:off x="4931310" y="4201058"/>
            <a:ext cx="10363581" cy="3053861"/>
            <a:chOff x="1984812" y="4182916"/>
            <a:chExt cx="11748699" cy="3462017"/>
          </a:xfrm>
        </p:grpSpPr>
        <p:sp>
          <p:nvSpPr>
            <p:cNvPr id="30" name="Rectangle 29"/>
            <p:cNvSpPr/>
            <p:nvPr/>
          </p:nvSpPr>
          <p:spPr bwMode="auto">
            <a:xfrm>
              <a:off x="8572530" y="5418399"/>
              <a:ext cx="3896360" cy="1657350"/>
            </a:xfrm>
            <a:prstGeom prst="rect">
              <a:avLst/>
            </a:prstGeom>
            <a:solidFill>
              <a:srgbClr val="0046AD"/>
            </a:solidFill>
            <a:ln w="9525" cap="flat" cmpd="sng" algn="ctr">
              <a:noFill/>
              <a:prstDash val="solid"/>
              <a:round/>
              <a:headEnd type="none" w="med" len="med"/>
              <a:tailEnd type="none" w="med" len="med"/>
            </a:ln>
            <a:effectLst/>
          </p:spPr>
          <p:txBody>
            <a:bodyPr lIns="146304" tIns="73152" rIns="146304" bIns="73152"/>
            <a:lstStyle/>
            <a:p>
              <a:pPr defTabSz="731520">
                <a:defRPr/>
              </a:pPr>
              <a:endParaRPr lang="en-US" kern="0" dirty="0">
                <a:solidFill>
                  <a:srgbClr val="000000"/>
                </a:solidFill>
              </a:endParaRPr>
            </a:p>
          </p:txBody>
        </p:sp>
        <p:cxnSp>
          <p:nvCxnSpPr>
            <p:cNvPr id="62469" name="Straight Connector 17"/>
            <p:cNvCxnSpPr>
              <a:cxnSpLocks noChangeShapeType="1"/>
            </p:cNvCxnSpPr>
            <p:nvPr/>
          </p:nvCxnSpPr>
          <p:spPr bwMode="auto">
            <a:xfrm flipV="1">
              <a:off x="3952240" y="7083373"/>
              <a:ext cx="8605520" cy="190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6425932" y="7097091"/>
              <a:ext cx="7307579" cy="547842"/>
            </a:xfrm>
            <a:prstGeom prst="rect">
              <a:avLst/>
            </a:prstGeom>
            <a:noFill/>
          </p:spPr>
          <p:txBody>
            <a:bodyPr lIns="146304" tIns="73152" rIns="146304" bIns="73152">
              <a:spAutoFit/>
            </a:bodyPr>
            <a:lstStyle/>
            <a:p>
              <a:pPr defTabSz="731520">
                <a:defRPr/>
              </a:pPr>
              <a:r>
                <a:rPr lang="en-US" sz="2600" kern="0" dirty="0">
                  <a:solidFill>
                    <a:sysClr val="windowText" lastClr="000000"/>
                  </a:solidFill>
                  <a:latin typeface="+mn-lt"/>
                  <a:cs typeface="Helvetica"/>
                </a:rPr>
                <a:t>Shear Rate</a:t>
              </a:r>
            </a:p>
          </p:txBody>
        </p:sp>
        <p:sp>
          <p:nvSpPr>
            <p:cNvPr id="24" name="TextBox 23"/>
            <p:cNvSpPr txBox="1"/>
            <p:nvPr/>
          </p:nvSpPr>
          <p:spPr>
            <a:xfrm>
              <a:off x="1984812" y="5473233"/>
              <a:ext cx="2004061" cy="947952"/>
            </a:xfrm>
            <a:prstGeom prst="rect">
              <a:avLst/>
            </a:prstGeom>
            <a:noFill/>
          </p:spPr>
          <p:txBody>
            <a:bodyPr lIns="146304" tIns="73152" rIns="146304" bIns="73152">
              <a:spAutoFit/>
            </a:bodyPr>
            <a:lstStyle/>
            <a:p>
              <a:pPr algn="ctr" defTabSz="731520">
                <a:defRPr/>
              </a:pPr>
              <a:r>
                <a:rPr lang="en-US" sz="2600" kern="0" dirty="0">
                  <a:solidFill>
                    <a:sysClr val="windowText" lastClr="000000"/>
                  </a:solidFill>
                  <a:latin typeface="+mn-lt"/>
                  <a:cs typeface="Helvetica"/>
                </a:rPr>
                <a:t>Apparent</a:t>
              </a:r>
            </a:p>
            <a:p>
              <a:pPr algn="ctr" defTabSz="731520">
                <a:defRPr/>
              </a:pPr>
              <a:r>
                <a:rPr lang="en-US" sz="2600" kern="0" dirty="0">
                  <a:solidFill>
                    <a:sysClr val="windowText" lastClr="000000"/>
                  </a:solidFill>
                  <a:latin typeface="+mn-lt"/>
                  <a:cs typeface="Helvetica"/>
                </a:rPr>
                <a:t>Viscosity</a:t>
              </a:r>
            </a:p>
          </p:txBody>
        </p:sp>
        <p:cxnSp>
          <p:nvCxnSpPr>
            <p:cNvPr id="25" name="Straight Arrow Connector 24"/>
            <p:cNvCxnSpPr>
              <a:cxnSpLocks noChangeShapeType="1"/>
            </p:cNvCxnSpPr>
            <p:nvPr/>
          </p:nvCxnSpPr>
          <p:spPr bwMode="auto">
            <a:xfrm flipV="1">
              <a:off x="2967546" y="4597348"/>
              <a:ext cx="0" cy="790574"/>
            </a:xfrm>
            <a:prstGeom prst="straightConnector1">
              <a:avLst/>
            </a:prstGeom>
            <a:noFill/>
            <a:ln w="12700"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a:off x="8543475" y="7400728"/>
              <a:ext cx="1889760" cy="0"/>
            </a:xfrm>
            <a:prstGeom prst="straightConnector1">
              <a:avLst/>
            </a:prstGeom>
            <a:noFill/>
            <a:ln w="1270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19" name="TextBox 18"/>
            <p:cNvSpPr txBox="1"/>
            <p:nvPr/>
          </p:nvSpPr>
          <p:spPr>
            <a:xfrm>
              <a:off x="4104889" y="5863080"/>
              <a:ext cx="3505200" cy="547842"/>
            </a:xfrm>
            <a:prstGeom prst="rect">
              <a:avLst/>
            </a:prstGeom>
            <a:noFill/>
          </p:spPr>
          <p:txBody>
            <a:bodyPr lIns="146304" tIns="73152" rIns="146304" bIns="73152">
              <a:spAutoFit/>
            </a:bodyPr>
            <a:lstStyle/>
            <a:p>
              <a:pPr defTabSz="731520">
                <a:defRPr/>
              </a:pPr>
              <a:r>
                <a:rPr lang="en-US" sz="2600" b="1" kern="0" dirty="0">
                  <a:solidFill>
                    <a:prstClr val="white"/>
                  </a:solidFill>
                  <a:latin typeface="+mn-lt"/>
                  <a:cs typeface="Helvetica"/>
                </a:rPr>
                <a:t>Base Oil Viscosity</a:t>
              </a:r>
            </a:p>
          </p:txBody>
        </p:sp>
        <p:sp>
          <p:nvSpPr>
            <p:cNvPr id="29" name="Rectangle 28"/>
            <p:cNvSpPr/>
            <p:nvPr/>
          </p:nvSpPr>
          <p:spPr>
            <a:xfrm>
              <a:off x="3944652" y="4300166"/>
              <a:ext cx="4658360" cy="1122045"/>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anchor="ctr"/>
            <a:lstStyle/>
            <a:p>
              <a:pPr algn="ctr" defTabSz="731520">
                <a:defRPr/>
              </a:pPr>
              <a:endParaRPr lang="en-US" dirty="0">
                <a:solidFill>
                  <a:prstClr val="white"/>
                </a:solidFill>
              </a:endParaRPr>
            </a:p>
          </p:txBody>
        </p:sp>
        <p:sp>
          <p:nvSpPr>
            <p:cNvPr id="55297" name="Freeform 55296"/>
            <p:cNvSpPr/>
            <p:nvPr/>
          </p:nvSpPr>
          <p:spPr>
            <a:xfrm>
              <a:off x="8557322" y="4296359"/>
              <a:ext cx="3916680" cy="1125854"/>
            </a:xfrm>
            <a:custGeom>
              <a:avLst/>
              <a:gdLst>
                <a:gd name="connsiteX0" fmla="*/ 9525 w 2447925"/>
                <a:gd name="connsiteY0" fmla="*/ 938213 h 938213"/>
                <a:gd name="connsiteX1" fmla="*/ 2447925 w 2447925"/>
                <a:gd name="connsiteY1" fmla="*/ 938213 h 938213"/>
                <a:gd name="connsiteX2" fmla="*/ 0 w 2447925"/>
                <a:gd name="connsiteY2" fmla="*/ 0 h 938213"/>
                <a:gd name="connsiteX3" fmla="*/ 9525 w 2447925"/>
                <a:gd name="connsiteY3" fmla="*/ 938213 h 938213"/>
              </a:gdLst>
              <a:ahLst/>
              <a:cxnLst>
                <a:cxn ang="0">
                  <a:pos x="connsiteX0" y="connsiteY0"/>
                </a:cxn>
                <a:cxn ang="0">
                  <a:pos x="connsiteX1" y="connsiteY1"/>
                </a:cxn>
                <a:cxn ang="0">
                  <a:pos x="connsiteX2" y="connsiteY2"/>
                </a:cxn>
                <a:cxn ang="0">
                  <a:pos x="connsiteX3" y="connsiteY3"/>
                </a:cxn>
              </a:cxnLst>
              <a:rect l="l" t="t" r="r" b="b"/>
              <a:pathLst>
                <a:path w="2447925" h="938213">
                  <a:moveTo>
                    <a:pt x="9525" y="938213"/>
                  </a:moveTo>
                  <a:lnTo>
                    <a:pt x="2447925" y="938213"/>
                  </a:lnTo>
                  <a:lnTo>
                    <a:pt x="0" y="0"/>
                  </a:lnTo>
                  <a:lnTo>
                    <a:pt x="9525" y="9382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anchor="ctr"/>
            <a:lstStyle/>
            <a:p>
              <a:pPr algn="ctr" defTabSz="731520">
                <a:defRPr/>
              </a:pPr>
              <a:endParaRPr lang="en-US" dirty="0">
                <a:solidFill>
                  <a:prstClr val="white"/>
                </a:solidFill>
              </a:endParaRPr>
            </a:p>
          </p:txBody>
        </p:sp>
        <p:cxnSp>
          <p:nvCxnSpPr>
            <p:cNvPr id="62477" name="Straight Connector 20"/>
            <p:cNvCxnSpPr>
              <a:cxnSpLocks noChangeShapeType="1"/>
            </p:cNvCxnSpPr>
            <p:nvPr/>
          </p:nvCxnSpPr>
          <p:spPr bwMode="auto">
            <a:xfrm>
              <a:off x="3952284" y="4182916"/>
              <a:ext cx="5080" cy="2903221"/>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2" name="TextBox 21"/>
            <p:cNvSpPr txBox="1"/>
            <p:nvPr/>
          </p:nvSpPr>
          <p:spPr>
            <a:xfrm>
              <a:off x="4107311" y="4365719"/>
              <a:ext cx="4023359" cy="947952"/>
            </a:xfrm>
            <a:prstGeom prst="rect">
              <a:avLst/>
            </a:prstGeom>
            <a:noFill/>
          </p:spPr>
          <p:txBody>
            <a:bodyPr wrap="square" lIns="146304" tIns="73152" rIns="146304" bIns="73152">
              <a:spAutoFit/>
            </a:bodyPr>
            <a:lstStyle/>
            <a:p>
              <a:pPr defTabSz="731520">
                <a:defRPr/>
              </a:pPr>
              <a:r>
                <a:rPr lang="en-US" sz="2600" b="1" kern="0" dirty="0">
                  <a:solidFill>
                    <a:prstClr val="white"/>
                  </a:solidFill>
                  <a:latin typeface="+mj-lt"/>
                  <a:cs typeface="Helvetica"/>
                </a:rPr>
                <a:t>Multigrade Additive - Polymer Contribution</a:t>
              </a:r>
            </a:p>
          </p:txBody>
        </p:sp>
      </p:grpSp>
      <p:sp>
        <p:nvSpPr>
          <p:cNvPr id="62479" name="Rectangle 4"/>
          <p:cNvSpPr txBox="1">
            <a:spLocks noChangeArrowheads="1"/>
          </p:cNvSpPr>
          <p:nvPr/>
        </p:nvSpPr>
        <p:spPr bwMode="auto">
          <a:xfrm>
            <a:off x="592241" y="122289"/>
            <a:ext cx="10703560" cy="122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defTabSz="731520">
              <a:buClr>
                <a:srgbClr val="000000"/>
              </a:buClr>
            </a:pPr>
            <a:endParaRPr lang="en-US" altLang="en-US" b="1" dirty="0">
              <a:solidFill>
                <a:srgbClr val="000000"/>
              </a:solidFill>
              <a:latin typeface="Arial"/>
            </a:endParaRPr>
          </a:p>
        </p:txBody>
      </p:sp>
      <p:sp>
        <p:nvSpPr>
          <p:cNvPr id="16" name="Title 1"/>
          <p:cNvSpPr>
            <a:spLocks noGrp="1"/>
          </p:cNvSpPr>
          <p:nvPr>
            <p:ph type="title"/>
          </p:nvPr>
        </p:nvSpPr>
        <p:spPr>
          <a:xfrm>
            <a:off x="543414" y="339454"/>
            <a:ext cx="14028929" cy="915285"/>
          </a:xfrm>
        </p:spPr>
        <p:txBody>
          <a:bodyPr/>
          <a:lstStyle/>
          <a:p>
            <a:r>
              <a:rPr lang="en-US" sz="4000" dirty="0" smtClean="0"/>
              <a:t>What do you mean by High Temperature/High Sheer (HTHS)?</a:t>
            </a:r>
            <a:endParaRPr lang="en-US" sz="4000" dirty="0"/>
          </a:p>
        </p:txBody>
      </p:sp>
      <p:sp>
        <p:nvSpPr>
          <p:cNvPr id="20" name="Round Diagonal Corner Rectangle 19"/>
          <p:cNvSpPr/>
          <p:nvPr/>
        </p:nvSpPr>
        <p:spPr>
          <a:xfrm>
            <a:off x="517095" y="3708399"/>
            <a:ext cx="4281846" cy="4232315"/>
          </a:xfrm>
          <a:prstGeom prst="round2Diag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r>
              <a:rPr lang="en-US" sz="2400" dirty="0" smtClean="0">
                <a:solidFill>
                  <a:schemeClr val="bg1"/>
                </a:solidFill>
              </a:rPr>
              <a:t>The viscosity contribution of multigrade additive is minimized due to the high shear force</a:t>
            </a:r>
          </a:p>
          <a:p>
            <a:endParaRPr lang="en-US" sz="2400" dirty="0">
              <a:solidFill>
                <a:schemeClr val="bg1"/>
              </a:solidFill>
            </a:endParaRPr>
          </a:p>
          <a:p>
            <a:r>
              <a:rPr lang="en-US" sz="2400" dirty="0" smtClean="0">
                <a:solidFill>
                  <a:schemeClr val="bg1"/>
                </a:solidFill>
              </a:rPr>
              <a:t>Resulting HTHS viscosity measurement is primarily that of the base oil component alone</a:t>
            </a:r>
            <a:endParaRPr lang="en-US" sz="2400" dirty="0">
              <a:solidFill>
                <a:schemeClr val="bg1"/>
              </a:solidFill>
            </a:endParaRPr>
          </a:p>
        </p:txBody>
      </p:sp>
      <p:sp>
        <p:nvSpPr>
          <p:cNvPr id="2" name="Rectangle 1"/>
          <p:cNvSpPr/>
          <p:nvPr/>
        </p:nvSpPr>
        <p:spPr>
          <a:xfrm>
            <a:off x="4430485" y="2257968"/>
            <a:ext cx="2441694" cy="1077218"/>
          </a:xfrm>
          <a:prstGeom prst="rect">
            <a:avLst/>
          </a:prstGeom>
        </p:spPr>
        <p:txBody>
          <a:bodyPr wrap="none">
            <a:spAutoFit/>
          </a:bodyPr>
          <a:lstStyle/>
          <a:p>
            <a:pPr marL="457200" indent="-457200" defTabSz="731520" eaLnBrk="0" hangingPunct="0">
              <a:spcBef>
                <a:spcPts val="960"/>
              </a:spcBef>
              <a:buFont typeface="Wingdings" charset="2"/>
              <a:buChar char="ü"/>
            </a:pPr>
            <a:r>
              <a:rPr lang="en-US" sz="2800" dirty="0">
                <a:solidFill>
                  <a:srgbClr val="5A5A5A"/>
                </a:solidFill>
                <a:latin typeface="+mn-lt"/>
                <a:cs typeface="Arial" pitchFamily="34" charset="0"/>
              </a:rPr>
              <a:t>Valve </a:t>
            </a:r>
            <a:r>
              <a:rPr lang="en-US" sz="2800" dirty="0" smtClean="0">
                <a:solidFill>
                  <a:srgbClr val="5A5A5A"/>
                </a:solidFill>
                <a:latin typeface="+mn-lt"/>
                <a:cs typeface="Arial" pitchFamily="34" charset="0"/>
              </a:rPr>
              <a:t>trains</a:t>
            </a:r>
          </a:p>
          <a:p>
            <a:pPr marL="457200" indent="-457200" defTabSz="731520" eaLnBrk="0" hangingPunct="0">
              <a:spcBef>
                <a:spcPts val="960"/>
              </a:spcBef>
              <a:buFont typeface="Wingdings" charset="2"/>
              <a:buChar char="ü"/>
            </a:pPr>
            <a:r>
              <a:rPr lang="en-US" sz="2800" dirty="0" smtClean="0">
                <a:solidFill>
                  <a:srgbClr val="5A5A5A"/>
                </a:solidFill>
                <a:latin typeface="+mn-lt"/>
                <a:cs typeface="Arial" pitchFamily="34" charset="0"/>
              </a:rPr>
              <a:t>Piston rings</a:t>
            </a:r>
          </a:p>
        </p:txBody>
      </p:sp>
      <p:sp>
        <p:nvSpPr>
          <p:cNvPr id="4" name="Rectangle 3"/>
          <p:cNvSpPr/>
          <p:nvPr/>
        </p:nvSpPr>
        <p:spPr>
          <a:xfrm>
            <a:off x="8269488" y="2257968"/>
            <a:ext cx="3929281" cy="523220"/>
          </a:xfrm>
          <a:prstGeom prst="rect">
            <a:avLst/>
          </a:prstGeom>
        </p:spPr>
        <p:txBody>
          <a:bodyPr wrap="none">
            <a:spAutoFit/>
          </a:bodyPr>
          <a:lstStyle/>
          <a:p>
            <a:pPr marL="457200" indent="-457200" defTabSz="731520" eaLnBrk="0" hangingPunct="0">
              <a:spcBef>
                <a:spcPts val="960"/>
              </a:spcBef>
              <a:buFont typeface="Wingdings" charset="2"/>
              <a:buChar char="ü"/>
            </a:pPr>
            <a:r>
              <a:rPr lang="en-US" sz="2800" dirty="0">
                <a:solidFill>
                  <a:srgbClr val="5A5A5A"/>
                </a:solidFill>
                <a:latin typeface="+mn-lt"/>
                <a:cs typeface="Arial" pitchFamily="34" charset="0"/>
              </a:rPr>
              <a:t>Piston liner interfaces</a:t>
            </a:r>
            <a:r>
              <a:rPr lang="en-US" sz="2800" dirty="0">
                <a:solidFill>
                  <a:srgbClr val="ED1C2E"/>
                </a:solidFill>
                <a:latin typeface="+mn-lt"/>
                <a:cs typeface="Arial" pitchFamily="34" charset="0"/>
              </a:rPr>
              <a:t> </a:t>
            </a:r>
          </a:p>
        </p:txBody>
      </p:sp>
    </p:spTree>
    <p:extLst>
      <p:ext uri="{BB962C8B-B14F-4D97-AF65-F5344CB8AC3E}">
        <p14:creationId xmlns:p14="http://schemas.microsoft.com/office/powerpoint/2010/main" val="3681250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Board Discussion</a:t>
            </a:r>
            <a:endParaRPr lang="en-US" dirty="0"/>
          </a:p>
        </p:txBody>
      </p:sp>
      <p:sp>
        <p:nvSpPr>
          <p:cNvPr id="3" name="Content Placeholder 2"/>
          <p:cNvSpPr>
            <a:spLocks noGrp="1"/>
          </p:cNvSpPr>
          <p:nvPr>
            <p:ph sz="half" idx="1"/>
          </p:nvPr>
        </p:nvSpPr>
        <p:spPr>
          <a:xfrm>
            <a:off x="576072" y="1571631"/>
            <a:ext cx="5729478" cy="5465777"/>
          </a:xfrm>
        </p:spPr>
        <p:txBody>
          <a:bodyPr/>
          <a:lstStyle/>
          <a:p>
            <a:r>
              <a:rPr lang="en-US" dirty="0" smtClean="0"/>
              <a:t>Level 1 – Multi-Viscosity </a:t>
            </a:r>
            <a:r>
              <a:rPr lang="en-US" dirty="0"/>
              <a:t>O</a:t>
            </a:r>
            <a:r>
              <a:rPr lang="en-US" dirty="0" smtClean="0"/>
              <a:t>il</a:t>
            </a:r>
          </a:p>
          <a:p>
            <a:r>
              <a:rPr lang="en-US" dirty="0" smtClean="0"/>
              <a:t>Level 2 – Base Stock vs VI Improver</a:t>
            </a:r>
          </a:p>
          <a:p>
            <a:r>
              <a:rPr lang="en-US" dirty="0" smtClean="0"/>
              <a:t>Level 3 – 5W-30 vs 10W-30</a:t>
            </a:r>
          </a:p>
          <a:p>
            <a:r>
              <a:rPr lang="en-US" dirty="0" smtClean="0"/>
              <a:t>Level 4 – Low Temp and </a:t>
            </a:r>
            <a:r>
              <a:rPr lang="en-US" dirty="0" smtClean="0"/>
              <a:t>HTHS</a:t>
            </a:r>
          </a:p>
          <a:p>
            <a:endParaRPr lang="en-US" dirty="0"/>
          </a:p>
          <a:p>
            <a:pPr marL="0" indent="0">
              <a:buNone/>
            </a:pPr>
            <a:endParaRPr lang="en-US" dirty="0" smtClean="0"/>
          </a:p>
          <a:p>
            <a:pPr marL="0" indent="0">
              <a:buNone/>
            </a:pPr>
            <a:r>
              <a:rPr lang="en-US" dirty="0" err="1" smtClean="0"/>
              <a:t>Ilistrations</a:t>
            </a:r>
            <a:r>
              <a:rPr lang="en-US" dirty="0" smtClean="0"/>
              <a:t> are for general reference only and do not represent all oils in the in the API viscosity categories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5550" y="833438"/>
            <a:ext cx="8048625" cy="707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83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912" y="646231"/>
            <a:ext cx="11616688" cy="657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1</a:t>
            </a:r>
            <a:endParaRPr lang="en-US" sz="4600" b="1" dirty="0"/>
          </a:p>
        </p:txBody>
      </p:sp>
    </p:spTree>
    <p:extLst>
      <p:ext uri="{BB962C8B-B14F-4D97-AF65-F5344CB8AC3E}">
        <p14:creationId xmlns:p14="http://schemas.microsoft.com/office/powerpoint/2010/main" val="26977835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2" y="646232"/>
            <a:ext cx="12001501" cy="6566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1</a:t>
            </a:r>
            <a:endParaRPr lang="en-US" sz="4600" b="1" dirty="0"/>
          </a:p>
        </p:txBody>
      </p:sp>
    </p:spTree>
    <p:extLst>
      <p:ext uri="{BB962C8B-B14F-4D97-AF65-F5344CB8AC3E}">
        <p14:creationId xmlns:p14="http://schemas.microsoft.com/office/powerpoint/2010/main" val="4083181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1" y="646232"/>
            <a:ext cx="11466459" cy="6566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1</a:t>
            </a:r>
            <a:endParaRPr lang="en-US" sz="4600" b="1" dirty="0"/>
          </a:p>
        </p:txBody>
      </p:sp>
    </p:spTree>
    <p:extLst>
      <p:ext uri="{BB962C8B-B14F-4D97-AF65-F5344CB8AC3E}">
        <p14:creationId xmlns:p14="http://schemas.microsoft.com/office/powerpoint/2010/main" val="23273496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189" y="888901"/>
            <a:ext cx="11333731" cy="622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1</a:t>
            </a:r>
            <a:endParaRPr lang="en-US" sz="4600" b="1" dirty="0"/>
          </a:p>
        </p:txBody>
      </p:sp>
    </p:spTree>
    <p:extLst>
      <p:ext uri="{BB962C8B-B14F-4D97-AF65-F5344CB8AC3E}">
        <p14:creationId xmlns:p14="http://schemas.microsoft.com/office/powerpoint/2010/main" val="3336544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755" y="917235"/>
            <a:ext cx="11115166" cy="6296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1</a:t>
            </a:r>
            <a:endParaRPr lang="en-US" sz="4600" b="1" dirty="0"/>
          </a:p>
        </p:txBody>
      </p:sp>
    </p:spTree>
    <p:extLst>
      <p:ext uri="{BB962C8B-B14F-4D97-AF65-F5344CB8AC3E}">
        <p14:creationId xmlns:p14="http://schemas.microsoft.com/office/powerpoint/2010/main" val="3282066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571501" y="1371600"/>
            <a:ext cx="13889909" cy="5486400"/>
          </a:xfrm>
        </p:spPr>
        <p:txBody>
          <a:bodyPr/>
          <a:lstStyle/>
          <a:p>
            <a:r>
              <a:rPr lang="en-US" sz="8000" dirty="0" smtClean="0"/>
              <a:t>Evolving API Standards</a:t>
            </a:r>
            <a:endParaRPr lang="en-US" sz="8000" dirty="0"/>
          </a:p>
        </p:txBody>
      </p:sp>
    </p:spTree>
    <p:extLst>
      <p:ext uri="{BB962C8B-B14F-4D97-AF65-F5344CB8AC3E}">
        <p14:creationId xmlns:p14="http://schemas.microsoft.com/office/powerpoint/2010/main" val="28404556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755" y="917235"/>
            <a:ext cx="11115166" cy="623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1</a:t>
            </a:r>
            <a:endParaRPr lang="en-US" sz="4600" b="1" dirty="0"/>
          </a:p>
        </p:txBody>
      </p:sp>
    </p:spTree>
    <p:extLst>
      <p:ext uri="{BB962C8B-B14F-4D97-AF65-F5344CB8AC3E}">
        <p14:creationId xmlns:p14="http://schemas.microsoft.com/office/powerpoint/2010/main" val="1445199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94060" y="3657601"/>
            <a:ext cx="2398392" cy="839784"/>
          </a:xfrm>
          <a:prstGeom prst="rect">
            <a:avLst/>
          </a:prstGeom>
          <a:noFill/>
        </p:spPr>
        <p:txBody>
          <a:bodyPr wrap="square" lIns="130622" tIns="65311" rIns="130622" bIns="65311" rtlCol="0">
            <a:spAutoFit/>
          </a:bodyPr>
          <a:lstStyle/>
          <a:p>
            <a:r>
              <a:rPr lang="en-US" sz="4600" b="1" dirty="0"/>
              <a:t>Level 2</a:t>
            </a:r>
            <a:endParaRPr lang="en-US" sz="4600" b="1" dirty="0"/>
          </a:p>
        </p:txBody>
      </p:sp>
    </p:spTree>
    <p:extLst>
      <p:ext uri="{BB962C8B-B14F-4D97-AF65-F5344CB8AC3E}">
        <p14:creationId xmlns:p14="http://schemas.microsoft.com/office/powerpoint/2010/main" val="3022997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233" y="1005601"/>
            <a:ext cx="11135688" cy="6231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2</a:t>
            </a:r>
            <a:endParaRPr lang="en-US" sz="4600" b="1" dirty="0"/>
          </a:p>
        </p:txBody>
      </p:sp>
    </p:spTree>
    <p:extLst>
      <p:ext uri="{BB962C8B-B14F-4D97-AF65-F5344CB8AC3E}">
        <p14:creationId xmlns:p14="http://schemas.microsoft.com/office/powerpoint/2010/main" val="3657012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581" y="1034572"/>
            <a:ext cx="11110338" cy="6220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580" y="1115897"/>
            <a:ext cx="11354181" cy="610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2</a:t>
            </a:r>
            <a:endParaRPr lang="en-US" sz="4600" b="1" dirty="0"/>
          </a:p>
        </p:txBody>
      </p:sp>
    </p:spTree>
    <p:extLst>
      <p:ext uri="{BB962C8B-B14F-4D97-AF65-F5344CB8AC3E}">
        <p14:creationId xmlns:p14="http://schemas.microsoft.com/office/powerpoint/2010/main" val="1565098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729" y="1061732"/>
            <a:ext cx="11149650" cy="619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2</a:t>
            </a:r>
            <a:endParaRPr lang="en-US" sz="4600" b="1" dirty="0"/>
          </a:p>
        </p:txBody>
      </p:sp>
    </p:spTree>
    <p:extLst>
      <p:ext uri="{BB962C8B-B14F-4D97-AF65-F5344CB8AC3E}">
        <p14:creationId xmlns:p14="http://schemas.microsoft.com/office/powerpoint/2010/main" val="13368979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52161" y="3657601"/>
            <a:ext cx="2398392" cy="839784"/>
          </a:xfrm>
          <a:prstGeom prst="rect">
            <a:avLst/>
          </a:prstGeom>
          <a:noFill/>
        </p:spPr>
        <p:txBody>
          <a:bodyPr wrap="square" lIns="130622" tIns="65311" rIns="130622" bIns="65311" rtlCol="0">
            <a:spAutoFit/>
          </a:bodyPr>
          <a:lstStyle/>
          <a:p>
            <a:r>
              <a:rPr lang="en-US" sz="4600" b="1" dirty="0"/>
              <a:t>Level 3</a:t>
            </a:r>
            <a:endParaRPr lang="en-US" sz="4600" b="1" dirty="0"/>
          </a:p>
        </p:txBody>
      </p:sp>
    </p:spTree>
    <p:extLst>
      <p:ext uri="{BB962C8B-B14F-4D97-AF65-F5344CB8AC3E}">
        <p14:creationId xmlns:p14="http://schemas.microsoft.com/office/powerpoint/2010/main" val="11174691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1083756"/>
            <a:ext cx="11317098" cy="6272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3</a:t>
            </a:r>
            <a:endParaRPr lang="en-US" sz="4600" b="1" dirty="0"/>
          </a:p>
        </p:txBody>
      </p:sp>
    </p:spTree>
    <p:extLst>
      <p:ext uri="{BB962C8B-B14F-4D97-AF65-F5344CB8AC3E}">
        <p14:creationId xmlns:p14="http://schemas.microsoft.com/office/powerpoint/2010/main" val="35024126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565" y="1083755"/>
            <a:ext cx="11168355" cy="624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3</a:t>
            </a:r>
            <a:endParaRPr lang="en-US" sz="4600" b="1" dirty="0"/>
          </a:p>
        </p:txBody>
      </p:sp>
    </p:spTree>
    <p:extLst>
      <p:ext uri="{BB962C8B-B14F-4D97-AF65-F5344CB8AC3E}">
        <p14:creationId xmlns:p14="http://schemas.microsoft.com/office/powerpoint/2010/main" val="33975350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1280160"/>
            <a:ext cx="11216640" cy="640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3</a:t>
            </a:r>
            <a:endParaRPr lang="en-US" sz="4600" b="1" dirty="0"/>
          </a:p>
        </p:txBody>
      </p:sp>
    </p:spTree>
    <p:extLst>
      <p:ext uri="{BB962C8B-B14F-4D97-AF65-F5344CB8AC3E}">
        <p14:creationId xmlns:p14="http://schemas.microsoft.com/office/powerpoint/2010/main" val="3377826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84344"/>
            <a:ext cx="12283440" cy="650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3</a:t>
            </a:r>
            <a:endParaRPr lang="en-US" sz="4600" b="1" dirty="0"/>
          </a:p>
        </p:txBody>
      </p:sp>
    </p:spTree>
    <p:extLst>
      <p:ext uri="{BB962C8B-B14F-4D97-AF65-F5344CB8AC3E}">
        <p14:creationId xmlns:p14="http://schemas.microsoft.com/office/powerpoint/2010/main" val="3174015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a:xfrm>
            <a:off x="538864" y="3583010"/>
            <a:ext cx="4699145" cy="4281477"/>
          </a:xfrm>
          <a:prstGeom prst="round2Diag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r>
              <a:rPr lang="en-US" sz="2400" dirty="0" smtClean="0">
                <a:solidFill>
                  <a:schemeClr val="bg1"/>
                </a:solidFill>
              </a:rPr>
              <a:t>These drivers played a key role in the development of previous PC-10 specification, which led to CJ-4.</a:t>
            </a:r>
          </a:p>
          <a:p>
            <a:endParaRPr lang="en-US" sz="2400" dirty="0">
              <a:solidFill>
                <a:schemeClr val="bg1"/>
              </a:solidFill>
            </a:endParaRPr>
          </a:p>
          <a:p>
            <a:r>
              <a:rPr lang="en-US" sz="2400" dirty="0" smtClean="0">
                <a:solidFill>
                  <a:schemeClr val="bg1"/>
                </a:solidFill>
              </a:rPr>
              <a:t>But, now the focus has shifted to reducing CO</a:t>
            </a:r>
            <a:r>
              <a:rPr lang="en-US" sz="2400" baseline="-25000" dirty="0" smtClean="0">
                <a:solidFill>
                  <a:schemeClr val="bg1"/>
                </a:solidFill>
              </a:rPr>
              <a:t>2</a:t>
            </a:r>
            <a:r>
              <a:rPr lang="en-US" sz="2400" dirty="0" smtClean="0">
                <a:solidFill>
                  <a:schemeClr val="bg1"/>
                </a:solidFill>
              </a:rPr>
              <a:t> emissions. </a:t>
            </a:r>
            <a:endParaRPr lang="en-US" sz="2400" dirty="0">
              <a:solidFill>
                <a:schemeClr val="bg1"/>
              </a:solidFill>
            </a:endParaRPr>
          </a:p>
        </p:txBody>
      </p:sp>
      <p:sp>
        <p:nvSpPr>
          <p:cNvPr id="3" name="Content Placeholder 2"/>
          <p:cNvSpPr>
            <a:spLocks noGrp="1"/>
          </p:cNvSpPr>
          <p:nvPr>
            <p:ph idx="4294967295"/>
          </p:nvPr>
        </p:nvSpPr>
        <p:spPr>
          <a:xfrm>
            <a:off x="335505" y="1130746"/>
            <a:ext cx="13939295" cy="2688334"/>
          </a:xfrm>
          <a:prstGeom prst="rect">
            <a:avLst/>
          </a:prstGeom>
        </p:spPr>
        <p:txBody>
          <a:bodyPr lIns="146304" tIns="73152" rIns="146304" bIns="73152">
            <a:normAutofit/>
          </a:bodyPr>
          <a:lstStyle/>
          <a:p>
            <a:pPr marL="182880" indent="0">
              <a:buNone/>
            </a:pPr>
            <a:r>
              <a:rPr lang="en-US" sz="2800" dirty="0" smtClean="0">
                <a:solidFill>
                  <a:srgbClr val="0C479D"/>
                </a:solidFill>
              </a:rPr>
              <a:t>Historically, the main drivers to change the industry standards </a:t>
            </a:r>
            <a:r>
              <a:rPr lang="en-US" sz="2800" dirty="0">
                <a:solidFill>
                  <a:srgbClr val="0C479D"/>
                </a:solidFill>
              </a:rPr>
              <a:t>o</a:t>
            </a:r>
            <a:r>
              <a:rPr lang="en-US" sz="2800" dirty="0" smtClean="0">
                <a:solidFill>
                  <a:srgbClr val="0C479D"/>
                </a:solidFill>
              </a:rPr>
              <a:t>f Heavy Duty Engine Oils have been a call to reduce: </a:t>
            </a:r>
            <a:endParaRPr lang="en-US" sz="2800" dirty="0"/>
          </a:p>
          <a:p>
            <a:pPr marL="640080" indent="-457200">
              <a:lnSpc>
                <a:spcPct val="120000"/>
              </a:lnSpc>
            </a:pPr>
            <a:r>
              <a:rPr lang="en-US" sz="2800" dirty="0" smtClean="0"/>
              <a:t>Particulate matter</a:t>
            </a:r>
          </a:p>
          <a:p>
            <a:pPr marL="640080" indent="-457200">
              <a:lnSpc>
                <a:spcPct val="120000"/>
              </a:lnSpc>
            </a:pPr>
            <a:r>
              <a:rPr lang="en-US" sz="2800" dirty="0" smtClean="0"/>
              <a:t>NO</a:t>
            </a:r>
            <a:r>
              <a:rPr lang="en-US" sz="2800" baseline="-25000" dirty="0" smtClean="0"/>
              <a:t>x</a:t>
            </a:r>
            <a:r>
              <a:rPr lang="en-US" sz="2800" dirty="0" smtClean="0"/>
              <a:t> emissions </a:t>
            </a:r>
            <a:endParaRPr lang="en-US" sz="2800" dirty="0"/>
          </a:p>
        </p:txBody>
      </p:sp>
      <p:sp>
        <p:nvSpPr>
          <p:cNvPr id="2" name="Title 1"/>
          <p:cNvSpPr>
            <a:spLocks noGrp="1"/>
          </p:cNvSpPr>
          <p:nvPr>
            <p:ph type="title"/>
          </p:nvPr>
        </p:nvSpPr>
        <p:spPr>
          <a:xfrm>
            <a:off x="617220" y="251460"/>
            <a:ext cx="13167360" cy="728200"/>
          </a:xfrm>
          <a:prstGeom prst="rect">
            <a:avLst/>
          </a:prstGeom>
        </p:spPr>
        <p:txBody>
          <a:bodyPr/>
          <a:lstStyle/>
          <a:p>
            <a:r>
              <a:rPr lang="en-US" dirty="0" smtClean="0"/>
              <a:t>What are the </a:t>
            </a:r>
            <a:r>
              <a:rPr lang="en-US" dirty="0" smtClean="0"/>
              <a:t>Drivers </a:t>
            </a:r>
            <a:r>
              <a:rPr lang="en-US" dirty="0" smtClean="0"/>
              <a:t>of </a:t>
            </a:r>
            <a:r>
              <a:rPr lang="en-US" dirty="0" smtClean="0"/>
              <a:t>Evolving API Standards?</a:t>
            </a:r>
            <a:endParaRPr 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9357" y="3973068"/>
            <a:ext cx="8766107" cy="3755363"/>
          </a:xfrm>
          <a:prstGeom prst="rect">
            <a:avLst/>
          </a:prstGeom>
          <a:solidFill>
            <a:schemeClr val="bg1"/>
          </a:solidFill>
          <a:ln>
            <a:noFill/>
          </a:ln>
          <a:effectLst/>
          <a:extLst/>
        </p:spPr>
      </p:pic>
    </p:spTree>
    <p:extLst>
      <p:ext uri="{BB962C8B-B14F-4D97-AF65-F5344CB8AC3E}">
        <p14:creationId xmlns:p14="http://schemas.microsoft.com/office/powerpoint/2010/main" val="2772614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08321" y="3657601"/>
            <a:ext cx="2398392" cy="839784"/>
          </a:xfrm>
          <a:prstGeom prst="rect">
            <a:avLst/>
          </a:prstGeom>
          <a:noFill/>
        </p:spPr>
        <p:txBody>
          <a:bodyPr wrap="square" lIns="130622" tIns="65311" rIns="130622" bIns="65311" rtlCol="0">
            <a:spAutoFit/>
          </a:bodyPr>
          <a:lstStyle/>
          <a:p>
            <a:r>
              <a:rPr lang="en-US" sz="4600" b="1" dirty="0"/>
              <a:t>Level 4</a:t>
            </a:r>
            <a:endParaRPr lang="en-US" sz="4600" b="1" dirty="0"/>
          </a:p>
        </p:txBody>
      </p:sp>
    </p:spTree>
    <p:extLst>
      <p:ext uri="{BB962C8B-B14F-4D97-AF65-F5344CB8AC3E}">
        <p14:creationId xmlns:p14="http://schemas.microsoft.com/office/powerpoint/2010/main" val="578436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521" y="1150367"/>
            <a:ext cx="11201400" cy="6228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4</a:t>
            </a:r>
            <a:endParaRPr lang="en-US" sz="4600" b="1" dirty="0"/>
          </a:p>
        </p:txBody>
      </p:sp>
    </p:spTree>
    <p:extLst>
      <p:ext uri="{BB962C8B-B14F-4D97-AF65-F5344CB8AC3E}">
        <p14:creationId xmlns:p14="http://schemas.microsoft.com/office/powerpoint/2010/main" val="26250742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 y="1097280"/>
            <a:ext cx="11338560" cy="6234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4</a:t>
            </a:r>
            <a:endParaRPr lang="en-US" sz="4600" b="1" dirty="0"/>
          </a:p>
        </p:txBody>
      </p:sp>
    </p:spTree>
    <p:extLst>
      <p:ext uri="{BB962C8B-B14F-4D97-AF65-F5344CB8AC3E}">
        <p14:creationId xmlns:p14="http://schemas.microsoft.com/office/powerpoint/2010/main" val="2066274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1" y="1082795"/>
            <a:ext cx="11292840" cy="6206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4</a:t>
            </a:r>
            <a:endParaRPr lang="en-US" sz="4600" b="1" dirty="0"/>
          </a:p>
        </p:txBody>
      </p:sp>
    </p:spTree>
    <p:extLst>
      <p:ext uri="{BB962C8B-B14F-4D97-AF65-F5344CB8AC3E}">
        <p14:creationId xmlns:p14="http://schemas.microsoft.com/office/powerpoint/2010/main" val="2928024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4</a:t>
            </a:r>
            <a:endParaRPr lang="en-US" sz="4600" b="1"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778" y="1040821"/>
            <a:ext cx="13599794" cy="6776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03191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4</a:t>
            </a:r>
            <a:endParaRPr lang="en-US" sz="4600" b="1"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1395"/>
          <a:stretch/>
        </p:blipFill>
        <p:spPr bwMode="auto">
          <a:xfrm>
            <a:off x="731520" y="1072514"/>
            <a:ext cx="13679424" cy="706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73761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1106865"/>
            <a:ext cx="11132821" cy="6241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4</a:t>
            </a:r>
            <a:endParaRPr lang="en-US" sz="4600" b="1" dirty="0"/>
          </a:p>
        </p:txBody>
      </p:sp>
    </p:spTree>
    <p:extLst>
      <p:ext uri="{BB962C8B-B14F-4D97-AF65-F5344CB8AC3E}">
        <p14:creationId xmlns:p14="http://schemas.microsoft.com/office/powerpoint/2010/main" val="20133151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1204545"/>
            <a:ext cx="11088123" cy="614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4060" y="295365"/>
            <a:ext cx="2398392" cy="839784"/>
          </a:xfrm>
          <a:prstGeom prst="rect">
            <a:avLst/>
          </a:prstGeom>
          <a:noFill/>
        </p:spPr>
        <p:txBody>
          <a:bodyPr wrap="square" lIns="130622" tIns="65311" rIns="130622" bIns="65311" rtlCol="0">
            <a:spAutoFit/>
          </a:bodyPr>
          <a:lstStyle/>
          <a:p>
            <a:r>
              <a:rPr lang="en-US" sz="4600" b="1" dirty="0"/>
              <a:t>Level 4</a:t>
            </a:r>
            <a:endParaRPr lang="en-US" sz="4600" b="1" dirty="0"/>
          </a:p>
        </p:txBody>
      </p:sp>
    </p:spTree>
    <p:extLst>
      <p:ext uri="{BB962C8B-B14F-4D97-AF65-F5344CB8AC3E}">
        <p14:creationId xmlns:p14="http://schemas.microsoft.com/office/powerpoint/2010/main" val="39680977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756" y="234565"/>
            <a:ext cx="13734975" cy="1554480"/>
          </a:xfrm>
        </p:spPr>
        <p:txBody>
          <a:bodyPr/>
          <a:lstStyle/>
          <a:p>
            <a:r>
              <a:rPr lang="en-US" dirty="0" smtClean="0"/>
              <a:t>FA-4 </a:t>
            </a:r>
            <a:r>
              <a:rPr lang="en-US" dirty="0"/>
              <a:t>oils </a:t>
            </a:r>
            <a:r>
              <a:rPr lang="en-US" dirty="0" smtClean="0"/>
              <a:t>will have lower HTHS limit, which can help improve fuel economy potential</a:t>
            </a:r>
            <a:endParaRPr lang="en-US" dirty="0"/>
          </a:p>
        </p:txBody>
      </p:sp>
      <p:grpSp>
        <p:nvGrpSpPr>
          <p:cNvPr id="5" name="Group 4"/>
          <p:cNvGrpSpPr>
            <a:grpSpLocks/>
          </p:cNvGrpSpPr>
          <p:nvPr/>
        </p:nvGrpSpPr>
        <p:grpSpPr bwMode="auto">
          <a:xfrm>
            <a:off x="1668780" y="1981378"/>
            <a:ext cx="10309860" cy="4838361"/>
            <a:chOff x="802" y="851"/>
            <a:chExt cx="4451" cy="3008"/>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2" y="875"/>
              <a:ext cx="4451" cy="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2621" y="854"/>
              <a:ext cx="381"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80000"/>
                </a:spcBef>
                <a:buChar char="•"/>
                <a:defRPr sz="2000">
                  <a:solidFill>
                    <a:srgbClr val="007BB8"/>
                  </a:solidFill>
                  <a:latin typeface="Arial" pitchFamily="34" charset="0"/>
                </a:defRPr>
              </a:lvl1pPr>
              <a:lvl2pPr marL="742950" indent="-285750" algn="l" eaLnBrk="0" hangingPunct="0">
                <a:spcBef>
                  <a:spcPct val="30000"/>
                </a:spcBef>
                <a:buClr>
                  <a:schemeClr val="bg2"/>
                </a:buClr>
                <a:buFont typeface="Arial" pitchFamily="34" charset="0"/>
                <a:buChar char="–"/>
                <a:defRPr>
                  <a:solidFill>
                    <a:srgbClr val="5F5F5F"/>
                  </a:solidFill>
                  <a:latin typeface="Arial" pitchFamily="34" charset="0"/>
                </a:defRPr>
              </a:lvl2pPr>
              <a:lvl3pPr marL="1143000" indent="-228600" algn="l" eaLnBrk="0" hangingPunct="0">
                <a:spcBef>
                  <a:spcPct val="20000"/>
                </a:spcBef>
                <a:buClr>
                  <a:schemeClr val="bg2"/>
                </a:buClr>
                <a:buChar char="•"/>
                <a:defRPr sz="1600">
                  <a:solidFill>
                    <a:srgbClr val="5F5F5F"/>
                  </a:solidFill>
                  <a:latin typeface="Arial" pitchFamily="34" charset="0"/>
                </a:defRPr>
              </a:lvl3pPr>
              <a:lvl4pPr marL="1600200" indent="-228600" algn="l" eaLnBrk="0" hangingPunct="0">
                <a:spcBef>
                  <a:spcPct val="20000"/>
                </a:spcBef>
                <a:buClr>
                  <a:schemeClr val="bg2"/>
                </a:buClr>
                <a:buFont typeface="Arial" pitchFamily="34" charset="0"/>
                <a:buChar char="–"/>
                <a:defRPr sz="1400">
                  <a:solidFill>
                    <a:srgbClr val="5F5F5F"/>
                  </a:solidFill>
                  <a:latin typeface="Arial" pitchFamily="34" charset="0"/>
                </a:defRPr>
              </a:lvl4pPr>
              <a:lvl5pPr marL="2057400" indent="-228600" algn="l" eaLnBrk="0" hangingPunct="0">
                <a:spcBef>
                  <a:spcPct val="20000"/>
                </a:spcBef>
                <a:buClr>
                  <a:schemeClr val="bg2"/>
                </a:buClr>
                <a:buChar char="•"/>
                <a:defRPr sz="1400">
                  <a:solidFill>
                    <a:srgbClr val="5F5F5F"/>
                  </a:solidFill>
                  <a:latin typeface="Arial" pitchFamily="34" charset="0"/>
                </a:defRPr>
              </a:lvl5pPr>
              <a:lvl6pPr marL="2514600" indent="-228600" eaLnBrk="0" fontAlgn="base" hangingPunct="0">
                <a:spcBef>
                  <a:spcPct val="20000"/>
                </a:spcBef>
                <a:spcAft>
                  <a:spcPct val="0"/>
                </a:spcAft>
                <a:buClr>
                  <a:schemeClr val="bg2"/>
                </a:buClr>
                <a:buChar char="•"/>
                <a:defRPr sz="1400">
                  <a:solidFill>
                    <a:srgbClr val="5F5F5F"/>
                  </a:solidFill>
                  <a:latin typeface="Arial" pitchFamily="34" charset="0"/>
                </a:defRPr>
              </a:lvl6pPr>
              <a:lvl7pPr marL="2971800" indent="-228600" eaLnBrk="0" fontAlgn="base" hangingPunct="0">
                <a:spcBef>
                  <a:spcPct val="20000"/>
                </a:spcBef>
                <a:spcAft>
                  <a:spcPct val="0"/>
                </a:spcAft>
                <a:buClr>
                  <a:schemeClr val="bg2"/>
                </a:buClr>
                <a:buChar char="•"/>
                <a:defRPr sz="1400">
                  <a:solidFill>
                    <a:srgbClr val="5F5F5F"/>
                  </a:solidFill>
                  <a:latin typeface="Arial" pitchFamily="34" charset="0"/>
                </a:defRPr>
              </a:lvl7pPr>
              <a:lvl8pPr marL="3429000" indent="-228600" eaLnBrk="0" fontAlgn="base" hangingPunct="0">
                <a:spcBef>
                  <a:spcPct val="20000"/>
                </a:spcBef>
                <a:spcAft>
                  <a:spcPct val="0"/>
                </a:spcAft>
                <a:buClr>
                  <a:schemeClr val="bg2"/>
                </a:buClr>
                <a:buChar char="•"/>
                <a:defRPr sz="1400">
                  <a:solidFill>
                    <a:srgbClr val="5F5F5F"/>
                  </a:solidFill>
                  <a:latin typeface="Arial" pitchFamily="34" charset="0"/>
                </a:defRPr>
              </a:lvl8pPr>
              <a:lvl9pPr marL="3886200" indent="-228600" eaLnBrk="0" fontAlgn="base" hangingPunct="0">
                <a:spcBef>
                  <a:spcPct val="20000"/>
                </a:spcBef>
                <a:spcAft>
                  <a:spcPct val="0"/>
                </a:spcAft>
                <a:buClr>
                  <a:schemeClr val="bg2"/>
                </a:buClr>
                <a:buChar char="•"/>
                <a:defRPr sz="1400">
                  <a:solidFill>
                    <a:srgbClr val="5F5F5F"/>
                  </a:solidFill>
                  <a:latin typeface="Arial" pitchFamily="34" charset="0"/>
                </a:defRPr>
              </a:lvl9pPr>
            </a:lstStyle>
            <a:p>
              <a:pPr algn="ctr" defTabSz="731520" eaLnBrk="1" hangingPunct="1">
                <a:spcBef>
                  <a:spcPct val="50000"/>
                </a:spcBef>
                <a:buNone/>
              </a:pPr>
              <a:r>
                <a:rPr lang="en-US" altLang="en-US" sz="1900" dirty="0">
                  <a:solidFill>
                    <a:srgbClr val="000000"/>
                  </a:solidFill>
                  <a:ea typeface="Geneva"/>
                  <a:cs typeface="Geneva"/>
                </a:rPr>
                <a:t>SAE 20</a:t>
              </a:r>
            </a:p>
          </p:txBody>
        </p:sp>
        <p:sp>
          <p:nvSpPr>
            <p:cNvPr id="8" name="Text Box 7"/>
            <p:cNvSpPr txBox="1">
              <a:spLocks noChangeArrowheads="1"/>
            </p:cNvSpPr>
            <p:nvPr/>
          </p:nvSpPr>
          <p:spPr bwMode="auto">
            <a:xfrm>
              <a:off x="3129" y="851"/>
              <a:ext cx="381"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80000"/>
                </a:spcBef>
                <a:buChar char="•"/>
                <a:defRPr sz="2000">
                  <a:solidFill>
                    <a:srgbClr val="007BB8"/>
                  </a:solidFill>
                  <a:latin typeface="Arial" pitchFamily="34" charset="0"/>
                </a:defRPr>
              </a:lvl1pPr>
              <a:lvl2pPr marL="742950" indent="-285750" algn="l" eaLnBrk="0" hangingPunct="0">
                <a:spcBef>
                  <a:spcPct val="30000"/>
                </a:spcBef>
                <a:buClr>
                  <a:schemeClr val="bg2"/>
                </a:buClr>
                <a:buFont typeface="Arial" pitchFamily="34" charset="0"/>
                <a:buChar char="–"/>
                <a:defRPr>
                  <a:solidFill>
                    <a:srgbClr val="5F5F5F"/>
                  </a:solidFill>
                  <a:latin typeface="Arial" pitchFamily="34" charset="0"/>
                </a:defRPr>
              </a:lvl2pPr>
              <a:lvl3pPr marL="1143000" indent="-228600" algn="l" eaLnBrk="0" hangingPunct="0">
                <a:spcBef>
                  <a:spcPct val="20000"/>
                </a:spcBef>
                <a:buClr>
                  <a:schemeClr val="bg2"/>
                </a:buClr>
                <a:buChar char="•"/>
                <a:defRPr sz="1600">
                  <a:solidFill>
                    <a:srgbClr val="5F5F5F"/>
                  </a:solidFill>
                  <a:latin typeface="Arial" pitchFamily="34" charset="0"/>
                </a:defRPr>
              </a:lvl3pPr>
              <a:lvl4pPr marL="1600200" indent="-228600" algn="l" eaLnBrk="0" hangingPunct="0">
                <a:spcBef>
                  <a:spcPct val="20000"/>
                </a:spcBef>
                <a:buClr>
                  <a:schemeClr val="bg2"/>
                </a:buClr>
                <a:buFont typeface="Arial" pitchFamily="34" charset="0"/>
                <a:buChar char="–"/>
                <a:defRPr sz="1400">
                  <a:solidFill>
                    <a:srgbClr val="5F5F5F"/>
                  </a:solidFill>
                  <a:latin typeface="Arial" pitchFamily="34" charset="0"/>
                </a:defRPr>
              </a:lvl4pPr>
              <a:lvl5pPr marL="2057400" indent="-228600" algn="l" eaLnBrk="0" hangingPunct="0">
                <a:spcBef>
                  <a:spcPct val="20000"/>
                </a:spcBef>
                <a:buClr>
                  <a:schemeClr val="bg2"/>
                </a:buClr>
                <a:buChar char="•"/>
                <a:defRPr sz="1400">
                  <a:solidFill>
                    <a:srgbClr val="5F5F5F"/>
                  </a:solidFill>
                  <a:latin typeface="Arial" pitchFamily="34" charset="0"/>
                </a:defRPr>
              </a:lvl5pPr>
              <a:lvl6pPr marL="2514600" indent="-228600" eaLnBrk="0" fontAlgn="base" hangingPunct="0">
                <a:spcBef>
                  <a:spcPct val="20000"/>
                </a:spcBef>
                <a:spcAft>
                  <a:spcPct val="0"/>
                </a:spcAft>
                <a:buClr>
                  <a:schemeClr val="bg2"/>
                </a:buClr>
                <a:buChar char="•"/>
                <a:defRPr sz="1400">
                  <a:solidFill>
                    <a:srgbClr val="5F5F5F"/>
                  </a:solidFill>
                  <a:latin typeface="Arial" pitchFamily="34" charset="0"/>
                </a:defRPr>
              </a:lvl6pPr>
              <a:lvl7pPr marL="2971800" indent="-228600" eaLnBrk="0" fontAlgn="base" hangingPunct="0">
                <a:spcBef>
                  <a:spcPct val="20000"/>
                </a:spcBef>
                <a:spcAft>
                  <a:spcPct val="0"/>
                </a:spcAft>
                <a:buClr>
                  <a:schemeClr val="bg2"/>
                </a:buClr>
                <a:buChar char="•"/>
                <a:defRPr sz="1400">
                  <a:solidFill>
                    <a:srgbClr val="5F5F5F"/>
                  </a:solidFill>
                  <a:latin typeface="Arial" pitchFamily="34" charset="0"/>
                </a:defRPr>
              </a:lvl7pPr>
              <a:lvl8pPr marL="3429000" indent="-228600" eaLnBrk="0" fontAlgn="base" hangingPunct="0">
                <a:spcBef>
                  <a:spcPct val="20000"/>
                </a:spcBef>
                <a:spcAft>
                  <a:spcPct val="0"/>
                </a:spcAft>
                <a:buClr>
                  <a:schemeClr val="bg2"/>
                </a:buClr>
                <a:buChar char="•"/>
                <a:defRPr sz="1400">
                  <a:solidFill>
                    <a:srgbClr val="5F5F5F"/>
                  </a:solidFill>
                  <a:latin typeface="Arial" pitchFamily="34" charset="0"/>
                </a:defRPr>
              </a:lvl8pPr>
              <a:lvl9pPr marL="3886200" indent="-228600" eaLnBrk="0" fontAlgn="base" hangingPunct="0">
                <a:spcBef>
                  <a:spcPct val="20000"/>
                </a:spcBef>
                <a:spcAft>
                  <a:spcPct val="0"/>
                </a:spcAft>
                <a:buClr>
                  <a:schemeClr val="bg2"/>
                </a:buClr>
                <a:buChar char="•"/>
                <a:defRPr sz="1400">
                  <a:solidFill>
                    <a:srgbClr val="5F5F5F"/>
                  </a:solidFill>
                  <a:latin typeface="Arial" pitchFamily="34" charset="0"/>
                </a:defRPr>
              </a:lvl9pPr>
            </a:lstStyle>
            <a:p>
              <a:pPr algn="ctr" defTabSz="731520" eaLnBrk="1" hangingPunct="1">
                <a:spcBef>
                  <a:spcPct val="50000"/>
                </a:spcBef>
                <a:buNone/>
              </a:pPr>
              <a:r>
                <a:rPr lang="en-US" altLang="en-US" sz="1900" dirty="0">
                  <a:solidFill>
                    <a:srgbClr val="000000"/>
                  </a:solidFill>
                  <a:ea typeface="Geneva"/>
                  <a:cs typeface="Geneva"/>
                </a:rPr>
                <a:t>SAE 30</a:t>
              </a:r>
            </a:p>
          </p:txBody>
        </p:sp>
        <p:sp>
          <p:nvSpPr>
            <p:cNvPr id="9" name="Text Box 8"/>
            <p:cNvSpPr txBox="1">
              <a:spLocks noChangeArrowheads="1"/>
            </p:cNvSpPr>
            <p:nvPr/>
          </p:nvSpPr>
          <p:spPr bwMode="auto">
            <a:xfrm>
              <a:off x="4001" y="851"/>
              <a:ext cx="51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80000"/>
                </a:spcBef>
                <a:buChar char="•"/>
                <a:defRPr sz="2000">
                  <a:solidFill>
                    <a:srgbClr val="007BB8"/>
                  </a:solidFill>
                  <a:latin typeface="Arial" pitchFamily="34" charset="0"/>
                </a:defRPr>
              </a:lvl1pPr>
              <a:lvl2pPr marL="742950" indent="-285750" algn="l" eaLnBrk="0" hangingPunct="0">
                <a:spcBef>
                  <a:spcPct val="30000"/>
                </a:spcBef>
                <a:buClr>
                  <a:schemeClr val="bg2"/>
                </a:buClr>
                <a:buFont typeface="Arial" pitchFamily="34" charset="0"/>
                <a:buChar char="–"/>
                <a:defRPr>
                  <a:solidFill>
                    <a:srgbClr val="5F5F5F"/>
                  </a:solidFill>
                  <a:latin typeface="Arial" pitchFamily="34" charset="0"/>
                </a:defRPr>
              </a:lvl2pPr>
              <a:lvl3pPr marL="1143000" indent="-228600" algn="l" eaLnBrk="0" hangingPunct="0">
                <a:spcBef>
                  <a:spcPct val="20000"/>
                </a:spcBef>
                <a:buClr>
                  <a:schemeClr val="bg2"/>
                </a:buClr>
                <a:buChar char="•"/>
                <a:defRPr sz="1600">
                  <a:solidFill>
                    <a:srgbClr val="5F5F5F"/>
                  </a:solidFill>
                  <a:latin typeface="Arial" pitchFamily="34" charset="0"/>
                </a:defRPr>
              </a:lvl3pPr>
              <a:lvl4pPr marL="1600200" indent="-228600" algn="l" eaLnBrk="0" hangingPunct="0">
                <a:spcBef>
                  <a:spcPct val="20000"/>
                </a:spcBef>
                <a:buClr>
                  <a:schemeClr val="bg2"/>
                </a:buClr>
                <a:buFont typeface="Arial" pitchFamily="34" charset="0"/>
                <a:buChar char="–"/>
                <a:defRPr sz="1400">
                  <a:solidFill>
                    <a:srgbClr val="5F5F5F"/>
                  </a:solidFill>
                  <a:latin typeface="Arial" pitchFamily="34" charset="0"/>
                </a:defRPr>
              </a:lvl4pPr>
              <a:lvl5pPr marL="2057400" indent="-228600" algn="l" eaLnBrk="0" hangingPunct="0">
                <a:spcBef>
                  <a:spcPct val="20000"/>
                </a:spcBef>
                <a:buClr>
                  <a:schemeClr val="bg2"/>
                </a:buClr>
                <a:buChar char="•"/>
                <a:defRPr sz="1400">
                  <a:solidFill>
                    <a:srgbClr val="5F5F5F"/>
                  </a:solidFill>
                  <a:latin typeface="Arial" pitchFamily="34" charset="0"/>
                </a:defRPr>
              </a:lvl5pPr>
              <a:lvl6pPr marL="2514600" indent="-228600" eaLnBrk="0" fontAlgn="base" hangingPunct="0">
                <a:spcBef>
                  <a:spcPct val="20000"/>
                </a:spcBef>
                <a:spcAft>
                  <a:spcPct val="0"/>
                </a:spcAft>
                <a:buClr>
                  <a:schemeClr val="bg2"/>
                </a:buClr>
                <a:buChar char="•"/>
                <a:defRPr sz="1400">
                  <a:solidFill>
                    <a:srgbClr val="5F5F5F"/>
                  </a:solidFill>
                  <a:latin typeface="Arial" pitchFamily="34" charset="0"/>
                </a:defRPr>
              </a:lvl6pPr>
              <a:lvl7pPr marL="2971800" indent="-228600" eaLnBrk="0" fontAlgn="base" hangingPunct="0">
                <a:spcBef>
                  <a:spcPct val="20000"/>
                </a:spcBef>
                <a:spcAft>
                  <a:spcPct val="0"/>
                </a:spcAft>
                <a:buClr>
                  <a:schemeClr val="bg2"/>
                </a:buClr>
                <a:buChar char="•"/>
                <a:defRPr sz="1400">
                  <a:solidFill>
                    <a:srgbClr val="5F5F5F"/>
                  </a:solidFill>
                  <a:latin typeface="Arial" pitchFamily="34" charset="0"/>
                </a:defRPr>
              </a:lvl7pPr>
              <a:lvl8pPr marL="3429000" indent="-228600" eaLnBrk="0" fontAlgn="base" hangingPunct="0">
                <a:spcBef>
                  <a:spcPct val="20000"/>
                </a:spcBef>
                <a:spcAft>
                  <a:spcPct val="0"/>
                </a:spcAft>
                <a:buClr>
                  <a:schemeClr val="bg2"/>
                </a:buClr>
                <a:buChar char="•"/>
                <a:defRPr sz="1400">
                  <a:solidFill>
                    <a:srgbClr val="5F5F5F"/>
                  </a:solidFill>
                  <a:latin typeface="Arial" pitchFamily="34" charset="0"/>
                </a:defRPr>
              </a:lvl8pPr>
              <a:lvl9pPr marL="3886200" indent="-228600" eaLnBrk="0" fontAlgn="base" hangingPunct="0">
                <a:spcBef>
                  <a:spcPct val="20000"/>
                </a:spcBef>
                <a:spcAft>
                  <a:spcPct val="0"/>
                </a:spcAft>
                <a:buClr>
                  <a:schemeClr val="bg2"/>
                </a:buClr>
                <a:buChar char="•"/>
                <a:defRPr sz="1400">
                  <a:solidFill>
                    <a:srgbClr val="5F5F5F"/>
                  </a:solidFill>
                  <a:latin typeface="Arial" pitchFamily="34" charset="0"/>
                </a:defRPr>
              </a:lvl9pPr>
            </a:lstStyle>
            <a:p>
              <a:pPr algn="ctr" defTabSz="731520" eaLnBrk="1" hangingPunct="1">
                <a:spcBef>
                  <a:spcPct val="50000"/>
                </a:spcBef>
                <a:buNone/>
              </a:pPr>
              <a:r>
                <a:rPr lang="en-US" altLang="en-US" sz="1900" dirty="0">
                  <a:solidFill>
                    <a:srgbClr val="000000"/>
                  </a:solidFill>
                  <a:ea typeface="Geneva"/>
                  <a:cs typeface="Geneva"/>
                </a:rPr>
                <a:t>SAE 40/50</a:t>
              </a:r>
            </a:p>
          </p:txBody>
        </p:sp>
        <p:sp>
          <p:nvSpPr>
            <p:cNvPr id="10" name="Line 9"/>
            <p:cNvSpPr>
              <a:spLocks noChangeShapeType="1"/>
            </p:cNvSpPr>
            <p:nvPr/>
          </p:nvSpPr>
          <p:spPr bwMode="auto">
            <a:xfrm flipV="1">
              <a:off x="3552" y="1056"/>
              <a:ext cx="0" cy="2132"/>
            </a:xfrm>
            <a:prstGeom prst="line">
              <a:avLst/>
            </a:prstGeom>
            <a:noFill/>
            <a:ln w="127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731520"/>
              <a:endParaRPr lang="en-US" dirty="0">
                <a:solidFill>
                  <a:prstClr val="black"/>
                </a:solidFill>
              </a:endParaRPr>
            </a:p>
          </p:txBody>
        </p:sp>
      </p:grpSp>
      <p:cxnSp>
        <p:nvCxnSpPr>
          <p:cNvPr id="12" name="Straight Arrow Connector 11"/>
          <p:cNvCxnSpPr/>
          <p:nvPr/>
        </p:nvCxnSpPr>
        <p:spPr>
          <a:xfrm flipV="1">
            <a:off x="10606561" y="5404094"/>
            <a:ext cx="0" cy="378109"/>
          </a:xfrm>
          <a:prstGeom prst="straightConnector1">
            <a:avLst/>
          </a:prstGeom>
          <a:ln>
            <a:solidFill>
              <a:srgbClr val="0C479D"/>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386600" y="5363563"/>
            <a:ext cx="7230600" cy="29704"/>
          </a:xfrm>
          <a:prstGeom prst="straightConnector1">
            <a:avLst/>
          </a:prstGeom>
          <a:ln>
            <a:solidFill>
              <a:srgbClr val="0C479D"/>
            </a:solidFill>
            <a:tailEnd type="arrow"/>
          </a:ln>
        </p:spPr>
        <p:style>
          <a:lnRef idx="2">
            <a:schemeClr val="accent1"/>
          </a:lnRef>
          <a:fillRef idx="0">
            <a:schemeClr val="accent1"/>
          </a:fillRef>
          <a:effectRef idx="1">
            <a:schemeClr val="accent1"/>
          </a:effectRef>
          <a:fontRef idx="minor">
            <a:schemeClr val="tx1"/>
          </a:fontRef>
        </p:style>
      </p:cxnSp>
      <p:sp>
        <p:nvSpPr>
          <p:cNvPr id="17" name="Rounded Rectangular Callout 16"/>
          <p:cNvSpPr/>
          <p:nvPr/>
        </p:nvSpPr>
        <p:spPr>
          <a:xfrm>
            <a:off x="9846512" y="3679690"/>
            <a:ext cx="2974538" cy="1502797"/>
          </a:xfrm>
          <a:prstGeom prst="wedgeRoundRectCallout">
            <a:avLst>
              <a:gd name="adj1" fmla="val -24041"/>
              <a:gd name="adj2" fmla="val 61706"/>
              <a:gd name="adj3" fmla="val 16667"/>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146304" tIns="73152" rIns="146304" bIns="73152" rtlCol="0" anchor="ctr"/>
          <a:lstStyle/>
          <a:p>
            <a:pPr algn="ctr" defTabSz="731520"/>
            <a:endParaRPr lang="en-US" dirty="0">
              <a:solidFill>
                <a:prstClr val="black"/>
              </a:solidFill>
            </a:endParaRPr>
          </a:p>
        </p:txBody>
      </p:sp>
      <p:sp>
        <p:nvSpPr>
          <p:cNvPr id="18" name="TextBox 17"/>
          <p:cNvSpPr txBox="1"/>
          <p:nvPr/>
        </p:nvSpPr>
        <p:spPr>
          <a:xfrm>
            <a:off x="9944197" y="3784779"/>
            <a:ext cx="2779168" cy="1329595"/>
          </a:xfrm>
          <a:prstGeom prst="rect">
            <a:avLst/>
          </a:prstGeom>
          <a:noFill/>
        </p:spPr>
        <p:txBody>
          <a:bodyPr wrap="square" lIns="146304" tIns="73152" rIns="146304" bIns="73152" rtlCol="0">
            <a:spAutoFit/>
          </a:bodyPr>
          <a:lstStyle/>
          <a:p>
            <a:pPr defTabSz="731520"/>
            <a:r>
              <a:rPr lang="en-US" sz="1900" dirty="0">
                <a:solidFill>
                  <a:schemeClr val="bg1"/>
                </a:solidFill>
                <a:latin typeface="+mn-lt"/>
              </a:rPr>
              <a:t>Today’s API CJ-4 15W-40 oils are the baseline for comparison.</a:t>
            </a:r>
          </a:p>
        </p:txBody>
      </p:sp>
      <p:pic>
        <p:nvPicPr>
          <p:cNvPr id="14" name="Picture 13" descr="MDelvac_H_PMS-TM (2).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100383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757" y="234565"/>
            <a:ext cx="13167360" cy="1554480"/>
          </a:xfrm>
        </p:spPr>
        <p:txBody>
          <a:bodyPr/>
          <a:lstStyle/>
          <a:p>
            <a:r>
              <a:rPr lang="en-US" dirty="0"/>
              <a:t>Lower HTHS limits of FA-4 oils can help improve fuel economy potential over today’s CJ-4 oils </a:t>
            </a:r>
          </a:p>
        </p:txBody>
      </p:sp>
      <p:grpSp>
        <p:nvGrpSpPr>
          <p:cNvPr id="5" name="Group 4"/>
          <p:cNvGrpSpPr>
            <a:grpSpLocks/>
          </p:cNvGrpSpPr>
          <p:nvPr/>
        </p:nvGrpSpPr>
        <p:grpSpPr bwMode="auto">
          <a:xfrm>
            <a:off x="1344628" y="2351450"/>
            <a:ext cx="11786373" cy="5030691"/>
            <a:chOff x="802" y="851"/>
            <a:chExt cx="4451" cy="3008"/>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2" y="875"/>
              <a:ext cx="4451" cy="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2621" y="854"/>
              <a:ext cx="381"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80000"/>
                </a:spcBef>
                <a:buChar char="•"/>
                <a:defRPr sz="2000">
                  <a:solidFill>
                    <a:srgbClr val="007BB8"/>
                  </a:solidFill>
                  <a:latin typeface="Arial" pitchFamily="34" charset="0"/>
                </a:defRPr>
              </a:lvl1pPr>
              <a:lvl2pPr marL="742950" indent="-285750" algn="l" eaLnBrk="0" hangingPunct="0">
                <a:spcBef>
                  <a:spcPct val="30000"/>
                </a:spcBef>
                <a:buClr>
                  <a:schemeClr val="bg2"/>
                </a:buClr>
                <a:buFont typeface="Arial" pitchFamily="34" charset="0"/>
                <a:buChar char="–"/>
                <a:defRPr>
                  <a:solidFill>
                    <a:srgbClr val="5F5F5F"/>
                  </a:solidFill>
                  <a:latin typeface="Arial" pitchFamily="34" charset="0"/>
                </a:defRPr>
              </a:lvl2pPr>
              <a:lvl3pPr marL="1143000" indent="-228600" algn="l" eaLnBrk="0" hangingPunct="0">
                <a:spcBef>
                  <a:spcPct val="20000"/>
                </a:spcBef>
                <a:buClr>
                  <a:schemeClr val="bg2"/>
                </a:buClr>
                <a:buChar char="•"/>
                <a:defRPr sz="1600">
                  <a:solidFill>
                    <a:srgbClr val="5F5F5F"/>
                  </a:solidFill>
                  <a:latin typeface="Arial" pitchFamily="34" charset="0"/>
                </a:defRPr>
              </a:lvl3pPr>
              <a:lvl4pPr marL="1600200" indent="-228600" algn="l" eaLnBrk="0" hangingPunct="0">
                <a:spcBef>
                  <a:spcPct val="20000"/>
                </a:spcBef>
                <a:buClr>
                  <a:schemeClr val="bg2"/>
                </a:buClr>
                <a:buFont typeface="Arial" pitchFamily="34" charset="0"/>
                <a:buChar char="–"/>
                <a:defRPr sz="1400">
                  <a:solidFill>
                    <a:srgbClr val="5F5F5F"/>
                  </a:solidFill>
                  <a:latin typeface="Arial" pitchFamily="34" charset="0"/>
                </a:defRPr>
              </a:lvl4pPr>
              <a:lvl5pPr marL="2057400" indent="-228600" algn="l" eaLnBrk="0" hangingPunct="0">
                <a:spcBef>
                  <a:spcPct val="20000"/>
                </a:spcBef>
                <a:buClr>
                  <a:schemeClr val="bg2"/>
                </a:buClr>
                <a:buChar char="•"/>
                <a:defRPr sz="1400">
                  <a:solidFill>
                    <a:srgbClr val="5F5F5F"/>
                  </a:solidFill>
                  <a:latin typeface="Arial" pitchFamily="34" charset="0"/>
                </a:defRPr>
              </a:lvl5pPr>
              <a:lvl6pPr marL="2514600" indent="-228600" eaLnBrk="0" fontAlgn="base" hangingPunct="0">
                <a:spcBef>
                  <a:spcPct val="20000"/>
                </a:spcBef>
                <a:spcAft>
                  <a:spcPct val="0"/>
                </a:spcAft>
                <a:buClr>
                  <a:schemeClr val="bg2"/>
                </a:buClr>
                <a:buChar char="•"/>
                <a:defRPr sz="1400">
                  <a:solidFill>
                    <a:srgbClr val="5F5F5F"/>
                  </a:solidFill>
                  <a:latin typeface="Arial" pitchFamily="34" charset="0"/>
                </a:defRPr>
              </a:lvl6pPr>
              <a:lvl7pPr marL="2971800" indent="-228600" eaLnBrk="0" fontAlgn="base" hangingPunct="0">
                <a:spcBef>
                  <a:spcPct val="20000"/>
                </a:spcBef>
                <a:spcAft>
                  <a:spcPct val="0"/>
                </a:spcAft>
                <a:buClr>
                  <a:schemeClr val="bg2"/>
                </a:buClr>
                <a:buChar char="•"/>
                <a:defRPr sz="1400">
                  <a:solidFill>
                    <a:srgbClr val="5F5F5F"/>
                  </a:solidFill>
                  <a:latin typeface="Arial" pitchFamily="34" charset="0"/>
                </a:defRPr>
              </a:lvl7pPr>
              <a:lvl8pPr marL="3429000" indent="-228600" eaLnBrk="0" fontAlgn="base" hangingPunct="0">
                <a:spcBef>
                  <a:spcPct val="20000"/>
                </a:spcBef>
                <a:spcAft>
                  <a:spcPct val="0"/>
                </a:spcAft>
                <a:buClr>
                  <a:schemeClr val="bg2"/>
                </a:buClr>
                <a:buChar char="•"/>
                <a:defRPr sz="1400">
                  <a:solidFill>
                    <a:srgbClr val="5F5F5F"/>
                  </a:solidFill>
                  <a:latin typeface="Arial" pitchFamily="34" charset="0"/>
                </a:defRPr>
              </a:lvl8pPr>
              <a:lvl9pPr marL="3886200" indent="-228600" eaLnBrk="0" fontAlgn="base" hangingPunct="0">
                <a:spcBef>
                  <a:spcPct val="20000"/>
                </a:spcBef>
                <a:spcAft>
                  <a:spcPct val="0"/>
                </a:spcAft>
                <a:buClr>
                  <a:schemeClr val="bg2"/>
                </a:buClr>
                <a:buChar char="•"/>
                <a:defRPr sz="1400">
                  <a:solidFill>
                    <a:srgbClr val="5F5F5F"/>
                  </a:solidFill>
                  <a:latin typeface="Arial" pitchFamily="34" charset="0"/>
                </a:defRPr>
              </a:lvl9pPr>
            </a:lstStyle>
            <a:p>
              <a:pPr algn="ctr" defTabSz="731520" eaLnBrk="1" hangingPunct="1">
                <a:spcBef>
                  <a:spcPct val="50000"/>
                </a:spcBef>
                <a:buNone/>
              </a:pPr>
              <a:r>
                <a:rPr lang="en-US" altLang="en-US" sz="1900" dirty="0">
                  <a:solidFill>
                    <a:srgbClr val="000000"/>
                  </a:solidFill>
                  <a:ea typeface="Geneva"/>
                  <a:cs typeface="Geneva"/>
                </a:rPr>
                <a:t>SAE 20</a:t>
              </a:r>
            </a:p>
          </p:txBody>
        </p:sp>
        <p:sp>
          <p:nvSpPr>
            <p:cNvPr id="8" name="Text Box 7"/>
            <p:cNvSpPr txBox="1">
              <a:spLocks noChangeArrowheads="1"/>
            </p:cNvSpPr>
            <p:nvPr/>
          </p:nvSpPr>
          <p:spPr bwMode="auto">
            <a:xfrm>
              <a:off x="3129" y="851"/>
              <a:ext cx="381"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80000"/>
                </a:spcBef>
                <a:buChar char="•"/>
                <a:defRPr sz="2000">
                  <a:solidFill>
                    <a:srgbClr val="007BB8"/>
                  </a:solidFill>
                  <a:latin typeface="Arial" pitchFamily="34" charset="0"/>
                </a:defRPr>
              </a:lvl1pPr>
              <a:lvl2pPr marL="742950" indent="-285750" algn="l" eaLnBrk="0" hangingPunct="0">
                <a:spcBef>
                  <a:spcPct val="30000"/>
                </a:spcBef>
                <a:buClr>
                  <a:schemeClr val="bg2"/>
                </a:buClr>
                <a:buFont typeface="Arial" pitchFamily="34" charset="0"/>
                <a:buChar char="–"/>
                <a:defRPr>
                  <a:solidFill>
                    <a:srgbClr val="5F5F5F"/>
                  </a:solidFill>
                  <a:latin typeface="Arial" pitchFamily="34" charset="0"/>
                </a:defRPr>
              </a:lvl2pPr>
              <a:lvl3pPr marL="1143000" indent="-228600" algn="l" eaLnBrk="0" hangingPunct="0">
                <a:spcBef>
                  <a:spcPct val="20000"/>
                </a:spcBef>
                <a:buClr>
                  <a:schemeClr val="bg2"/>
                </a:buClr>
                <a:buChar char="•"/>
                <a:defRPr sz="1600">
                  <a:solidFill>
                    <a:srgbClr val="5F5F5F"/>
                  </a:solidFill>
                  <a:latin typeface="Arial" pitchFamily="34" charset="0"/>
                </a:defRPr>
              </a:lvl3pPr>
              <a:lvl4pPr marL="1600200" indent="-228600" algn="l" eaLnBrk="0" hangingPunct="0">
                <a:spcBef>
                  <a:spcPct val="20000"/>
                </a:spcBef>
                <a:buClr>
                  <a:schemeClr val="bg2"/>
                </a:buClr>
                <a:buFont typeface="Arial" pitchFamily="34" charset="0"/>
                <a:buChar char="–"/>
                <a:defRPr sz="1400">
                  <a:solidFill>
                    <a:srgbClr val="5F5F5F"/>
                  </a:solidFill>
                  <a:latin typeface="Arial" pitchFamily="34" charset="0"/>
                </a:defRPr>
              </a:lvl4pPr>
              <a:lvl5pPr marL="2057400" indent="-228600" algn="l" eaLnBrk="0" hangingPunct="0">
                <a:spcBef>
                  <a:spcPct val="20000"/>
                </a:spcBef>
                <a:buClr>
                  <a:schemeClr val="bg2"/>
                </a:buClr>
                <a:buChar char="•"/>
                <a:defRPr sz="1400">
                  <a:solidFill>
                    <a:srgbClr val="5F5F5F"/>
                  </a:solidFill>
                  <a:latin typeface="Arial" pitchFamily="34" charset="0"/>
                </a:defRPr>
              </a:lvl5pPr>
              <a:lvl6pPr marL="2514600" indent="-228600" eaLnBrk="0" fontAlgn="base" hangingPunct="0">
                <a:spcBef>
                  <a:spcPct val="20000"/>
                </a:spcBef>
                <a:spcAft>
                  <a:spcPct val="0"/>
                </a:spcAft>
                <a:buClr>
                  <a:schemeClr val="bg2"/>
                </a:buClr>
                <a:buChar char="•"/>
                <a:defRPr sz="1400">
                  <a:solidFill>
                    <a:srgbClr val="5F5F5F"/>
                  </a:solidFill>
                  <a:latin typeface="Arial" pitchFamily="34" charset="0"/>
                </a:defRPr>
              </a:lvl6pPr>
              <a:lvl7pPr marL="2971800" indent="-228600" eaLnBrk="0" fontAlgn="base" hangingPunct="0">
                <a:spcBef>
                  <a:spcPct val="20000"/>
                </a:spcBef>
                <a:spcAft>
                  <a:spcPct val="0"/>
                </a:spcAft>
                <a:buClr>
                  <a:schemeClr val="bg2"/>
                </a:buClr>
                <a:buChar char="•"/>
                <a:defRPr sz="1400">
                  <a:solidFill>
                    <a:srgbClr val="5F5F5F"/>
                  </a:solidFill>
                  <a:latin typeface="Arial" pitchFamily="34" charset="0"/>
                </a:defRPr>
              </a:lvl7pPr>
              <a:lvl8pPr marL="3429000" indent="-228600" eaLnBrk="0" fontAlgn="base" hangingPunct="0">
                <a:spcBef>
                  <a:spcPct val="20000"/>
                </a:spcBef>
                <a:spcAft>
                  <a:spcPct val="0"/>
                </a:spcAft>
                <a:buClr>
                  <a:schemeClr val="bg2"/>
                </a:buClr>
                <a:buChar char="•"/>
                <a:defRPr sz="1400">
                  <a:solidFill>
                    <a:srgbClr val="5F5F5F"/>
                  </a:solidFill>
                  <a:latin typeface="Arial" pitchFamily="34" charset="0"/>
                </a:defRPr>
              </a:lvl8pPr>
              <a:lvl9pPr marL="3886200" indent="-228600" eaLnBrk="0" fontAlgn="base" hangingPunct="0">
                <a:spcBef>
                  <a:spcPct val="20000"/>
                </a:spcBef>
                <a:spcAft>
                  <a:spcPct val="0"/>
                </a:spcAft>
                <a:buClr>
                  <a:schemeClr val="bg2"/>
                </a:buClr>
                <a:buChar char="•"/>
                <a:defRPr sz="1400">
                  <a:solidFill>
                    <a:srgbClr val="5F5F5F"/>
                  </a:solidFill>
                  <a:latin typeface="Arial" pitchFamily="34" charset="0"/>
                </a:defRPr>
              </a:lvl9pPr>
            </a:lstStyle>
            <a:p>
              <a:pPr algn="ctr" defTabSz="731520" eaLnBrk="1" hangingPunct="1">
                <a:spcBef>
                  <a:spcPct val="50000"/>
                </a:spcBef>
                <a:buNone/>
              </a:pPr>
              <a:r>
                <a:rPr lang="en-US" altLang="en-US" sz="1900" dirty="0">
                  <a:solidFill>
                    <a:srgbClr val="000000"/>
                  </a:solidFill>
                  <a:ea typeface="Geneva"/>
                  <a:cs typeface="Geneva"/>
                </a:rPr>
                <a:t>SAE 30</a:t>
              </a:r>
            </a:p>
          </p:txBody>
        </p:sp>
        <p:sp>
          <p:nvSpPr>
            <p:cNvPr id="9" name="Text Box 8"/>
            <p:cNvSpPr txBox="1">
              <a:spLocks noChangeArrowheads="1"/>
            </p:cNvSpPr>
            <p:nvPr/>
          </p:nvSpPr>
          <p:spPr bwMode="auto">
            <a:xfrm>
              <a:off x="4001" y="851"/>
              <a:ext cx="51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80000"/>
                </a:spcBef>
                <a:buChar char="•"/>
                <a:defRPr sz="2000">
                  <a:solidFill>
                    <a:srgbClr val="007BB8"/>
                  </a:solidFill>
                  <a:latin typeface="Arial" pitchFamily="34" charset="0"/>
                </a:defRPr>
              </a:lvl1pPr>
              <a:lvl2pPr marL="742950" indent="-285750" algn="l" eaLnBrk="0" hangingPunct="0">
                <a:spcBef>
                  <a:spcPct val="30000"/>
                </a:spcBef>
                <a:buClr>
                  <a:schemeClr val="bg2"/>
                </a:buClr>
                <a:buFont typeface="Arial" pitchFamily="34" charset="0"/>
                <a:buChar char="–"/>
                <a:defRPr>
                  <a:solidFill>
                    <a:srgbClr val="5F5F5F"/>
                  </a:solidFill>
                  <a:latin typeface="Arial" pitchFamily="34" charset="0"/>
                </a:defRPr>
              </a:lvl2pPr>
              <a:lvl3pPr marL="1143000" indent="-228600" algn="l" eaLnBrk="0" hangingPunct="0">
                <a:spcBef>
                  <a:spcPct val="20000"/>
                </a:spcBef>
                <a:buClr>
                  <a:schemeClr val="bg2"/>
                </a:buClr>
                <a:buChar char="•"/>
                <a:defRPr sz="1600">
                  <a:solidFill>
                    <a:srgbClr val="5F5F5F"/>
                  </a:solidFill>
                  <a:latin typeface="Arial" pitchFamily="34" charset="0"/>
                </a:defRPr>
              </a:lvl3pPr>
              <a:lvl4pPr marL="1600200" indent="-228600" algn="l" eaLnBrk="0" hangingPunct="0">
                <a:spcBef>
                  <a:spcPct val="20000"/>
                </a:spcBef>
                <a:buClr>
                  <a:schemeClr val="bg2"/>
                </a:buClr>
                <a:buFont typeface="Arial" pitchFamily="34" charset="0"/>
                <a:buChar char="–"/>
                <a:defRPr sz="1400">
                  <a:solidFill>
                    <a:srgbClr val="5F5F5F"/>
                  </a:solidFill>
                  <a:latin typeface="Arial" pitchFamily="34" charset="0"/>
                </a:defRPr>
              </a:lvl4pPr>
              <a:lvl5pPr marL="2057400" indent="-228600" algn="l" eaLnBrk="0" hangingPunct="0">
                <a:spcBef>
                  <a:spcPct val="20000"/>
                </a:spcBef>
                <a:buClr>
                  <a:schemeClr val="bg2"/>
                </a:buClr>
                <a:buChar char="•"/>
                <a:defRPr sz="1400">
                  <a:solidFill>
                    <a:srgbClr val="5F5F5F"/>
                  </a:solidFill>
                  <a:latin typeface="Arial" pitchFamily="34" charset="0"/>
                </a:defRPr>
              </a:lvl5pPr>
              <a:lvl6pPr marL="2514600" indent="-228600" eaLnBrk="0" fontAlgn="base" hangingPunct="0">
                <a:spcBef>
                  <a:spcPct val="20000"/>
                </a:spcBef>
                <a:spcAft>
                  <a:spcPct val="0"/>
                </a:spcAft>
                <a:buClr>
                  <a:schemeClr val="bg2"/>
                </a:buClr>
                <a:buChar char="•"/>
                <a:defRPr sz="1400">
                  <a:solidFill>
                    <a:srgbClr val="5F5F5F"/>
                  </a:solidFill>
                  <a:latin typeface="Arial" pitchFamily="34" charset="0"/>
                </a:defRPr>
              </a:lvl6pPr>
              <a:lvl7pPr marL="2971800" indent="-228600" eaLnBrk="0" fontAlgn="base" hangingPunct="0">
                <a:spcBef>
                  <a:spcPct val="20000"/>
                </a:spcBef>
                <a:spcAft>
                  <a:spcPct val="0"/>
                </a:spcAft>
                <a:buClr>
                  <a:schemeClr val="bg2"/>
                </a:buClr>
                <a:buChar char="•"/>
                <a:defRPr sz="1400">
                  <a:solidFill>
                    <a:srgbClr val="5F5F5F"/>
                  </a:solidFill>
                  <a:latin typeface="Arial" pitchFamily="34" charset="0"/>
                </a:defRPr>
              </a:lvl7pPr>
              <a:lvl8pPr marL="3429000" indent="-228600" eaLnBrk="0" fontAlgn="base" hangingPunct="0">
                <a:spcBef>
                  <a:spcPct val="20000"/>
                </a:spcBef>
                <a:spcAft>
                  <a:spcPct val="0"/>
                </a:spcAft>
                <a:buClr>
                  <a:schemeClr val="bg2"/>
                </a:buClr>
                <a:buChar char="•"/>
                <a:defRPr sz="1400">
                  <a:solidFill>
                    <a:srgbClr val="5F5F5F"/>
                  </a:solidFill>
                  <a:latin typeface="Arial" pitchFamily="34" charset="0"/>
                </a:defRPr>
              </a:lvl8pPr>
              <a:lvl9pPr marL="3886200" indent="-228600" eaLnBrk="0" fontAlgn="base" hangingPunct="0">
                <a:spcBef>
                  <a:spcPct val="20000"/>
                </a:spcBef>
                <a:spcAft>
                  <a:spcPct val="0"/>
                </a:spcAft>
                <a:buClr>
                  <a:schemeClr val="bg2"/>
                </a:buClr>
                <a:buChar char="•"/>
                <a:defRPr sz="1400">
                  <a:solidFill>
                    <a:srgbClr val="5F5F5F"/>
                  </a:solidFill>
                  <a:latin typeface="Arial" pitchFamily="34" charset="0"/>
                </a:defRPr>
              </a:lvl9pPr>
            </a:lstStyle>
            <a:p>
              <a:pPr algn="ctr" defTabSz="731520" eaLnBrk="1" hangingPunct="1">
                <a:spcBef>
                  <a:spcPct val="50000"/>
                </a:spcBef>
                <a:buNone/>
              </a:pPr>
              <a:r>
                <a:rPr lang="en-US" altLang="en-US" sz="1900" dirty="0">
                  <a:solidFill>
                    <a:srgbClr val="000000"/>
                  </a:solidFill>
                  <a:ea typeface="Geneva"/>
                  <a:cs typeface="Geneva"/>
                </a:rPr>
                <a:t>SAE 40/50</a:t>
              </a:r>
            </a:p>
          </p:txBody>
        </p:sp>
        <p:sp>
          <p:nvSpPr>
            <p:cNvPr id="10" name="Line 9"/>
            <p:cNvSpPr>
              <a:spLocks noChangeShapeType="1"/>
            </p:cNvSpPr>
            <p:nvPr/>
          </p:nvSpPr>
          <p:spPr bwMode="auto">
            <a:xfrm flipV="1">
              <a:off x="3552" y="1056"/>
              <a:ext cx="0" cy="2132"/>
            </a:xfrm>
            <a:prstGeom prst="line">
              <a:avLst/>
            </a:prstGeom>
            <a:noFill/>
            <a:ln w="127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731520"/>
              <a:endParaRPr lang="en-US" dirty="0">
                <a:solidFill>
                  <a:prstClr val="black"/>
                </a:solidFill>
              </a:endParaRPr>
            </a:p>
          </p:txBody>
        </p:sp>
      </p:grpSp>
      <p:cxnSp>
        <p:nvCxnSpPr>
          <p:cNvPr id="11" name="Straight Arrow Connector 10"/>
          <p:cNvCxnSpPr/>
          <p:nvPr/>
        </p:nvCxnSpPr>
        <p:spPr>
          <a:xfrm flipV="1">
            <a:off x="7967266" y="5041227"/>
            <a:ext cx="2" cy="1236848"/>
          </a:xfrm>
          <a:prstGeom prst="straightConnector1">
            <a:avLst/>
          </a:prstGeom>
          <a:ln>
            <a:solidFill>
              <a:srgbClr val="0C479D"/>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451006" y="5041226"/>
            <a:ext cx="4261899"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9" name="Rounded Rectangular Callout 18"/>
          <p:cNvSpPr/>
          <p:nvPr/>
        </p:nvSpPr>
        <p:spPr>
          <a:xfrm>
            <a:off x="7712890" y="2930903"/>
            <a:ext cx="5247861" cy="1824824"/>
          </a:xfrm>
          <a:prstGeom prst="wedgeRoundRectCallout">
            <a:avLst>
              <a:gd name="adj1" fmla="val -43705"/>
              <a:gd name="adj2" fmla="val 64706"/>
              <a:gd name="adj3" fmla="val 16667"/>
            </a:avLst>
          </a:prstGeom>
          <a:solidFill>
            <a:srgbClr val="0C479D"/>
          </a:solidFill>
          <a:ln>
            <a:noFill/>
          </a:ln>
        </p:spPr>
        <p:style>
          <a:lnRef idx="2">
            <a:schemeClr val="dk1"/>
          </a:lnRef>
          <a:fillRef idx="1">
            <a:schemeClr val="lt1"/>
          </a:fillRef>
          <a:effectRef idx="0">
            <a:schemeClr val="dk1"/>
          </a:effectRef>
          <a:fontRef idx="minor">
            <a:schemeClr val="dk1"/>
          </a:fontRef>
        </p:style>
        <p:txBody>
          <a:bodyPr lIns="146304" tIns="73152" rIns="146304" bIns="73152" rtlCol="0" anchor="ctr"/>
          <a:lstStyle/>
          <a:p>
            <a:pPr algn="ctr" defTabSz="731520"/>
            <a:endParaRPr lang="en-US" dirty="0">
              <a:solidFill>
                <a:prstClr val="black"/>
              </a:solidFill>
            </a:endParaRPr>
          </a:p>
        </p:txBody>
      </p:sp>
      <p:sp>
        <p:nvSpPr>
          <p:cNvPr id="20" name="TextBox 19"/>
          <p:cNvSpPr txBox="1"/>
          <p:nvPr/>
        </p:nvSpPr>
        <p:spPr>
          <a:xfrm>
            <a:off x="7967209" y="3062915"/>
            <a:ext cx="4818490" cy="1526571"/>
          </a:xfrm>
          <a:prstGeom prst="rect">
            <a:avLst/>
          </a:prstGeom>
          <a:noFill/>
        </p:spPr>
        <p:txBody>
          <a:bodyPr wrap="square" lIns="146304" tIns="73152" rIns="146304" bIns="73152" rtlCol="0">
            <a:spAutoFit/>
          </a:bodyPr>
          <a:lstStyle/>
          <a:p>
            <a:pPr defTabSz="731520"/>
            <a:r>
              <a:rPr lang="en-US" sz="2200" dirty="0">
                <a:solidFill>
                  <a:srgbClr val="FFFFFF"/>
                </a:solidFill>
                <a:latin typeface="+mj-lt"/>
              </a:rPr>
              <a:t>The new API FA-4 10W-30 oils could provide an approximate 1% improvement in fuel economy vs. today’s 15W-40 baseline</a:t>
            </a:r>
          </a:p>
        </p:txBody>
      </p:sp>
      <p:pic>
        <p:nvPicPr>
          <p:cNvPr id="15" name="Picture 14" descr="MDelvac_H_PMS-TM (2).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18296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Truck cop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03900" y="734912"/>
            <a:ext cx="8826500" cy="7487697"/>
          </a:xfrm>
          <a:prstGeom prst="rect">
            <a:avLst/>
          </a:prstGeom>
        </p:spPr>
      </p:pic>
      <p:sp>
        <p:nvSpPr>
          <p:cNvPr id="23554" name="TextBox 23553"/>
          <p:cNvSpPr txBox="1"/>
          <p:nvPr/>
        </p:nvSpPr>
        <p:spPr>
          <a:xfrm>
            <a:off x="529609" y="1173066"/>
            <a:ext cx="8982691" cy="3093155"/>
          </a:xfrm>
          <a:prstGeom prst="rect">
            <a:avLst/>
          </a:prstGeom>
          <a:noFill/>
        </p:spPr>
        <p:txBody>
          <a:bodyPr wrap="square" rtlCol="0">
            <a:spAutoFit/>
          </a:bodyPr>
          <a:lstStyle/>
          <a:p>
            <a:pPr>
              <a:spcAft>
                <a:spcPts val="600"/>
              </a:spcAft>
            </a:pPr>
            <a:r>
              <a:rPr lang="en-US" sz="2800" dirty="0" smtClean="0">
                <a:solidFill>
                  <a:schemeClr val="accent1"/>
                </a:solidFill>
                <a:latin typeface="EMprint Regular"/>
                <a:cs typeface="EMprint Regular"/>
              </a:rPr>
              <a:t>News standards are calling for vehicle and engine improvements capable of:</a:t>
            </a:r>
          </a:p>
          <a:p>
            <a:pPr marL="342900" indent="-342900">
              <a:spcAft>
                <a:spcPts val="600"/>
              </a:spcAft>
              <a:buFont typeface="Arial"/>
              <a:buChar char="•"/>
            </a:pPr>
            <a:r>
              <a:rPr lang="en-US" sz="2400" dirty="0" smtClean="0">
                <a:solidFill>
                  <a:schemeClr val="bg2"/>
                </a:solidFill>
                <a:latin typeface="EMprint Regular"/>
                <a:cs typeface="EMprint Regular"/>
              </a:rPr>
              <a:t>Enhancing fuel efficiency</a:t>
            </a:r>
          </a:p>
          <a:p>
            <a:pPr marL="342900" indent="-342900">
              <a:spcAft>
                <a:spcPts val="600"/>
              </a:spcAft>
              <a:buFont typeface="Arial"/>
              <a:buChar char="•"/>
            </a:pPr>
            <a:r>
              <a:rPr lang="en-US" sz="2400" dirty="0" smtClean="0">
                <a:solidFill>
                  <a:schemeClr val="bg2"/>
                </a:solidFill>
                <a:latin typeface="EMprint Regular"/>
                <a:cs typeface="EMprint Regular"/>
              </a:rPr>
              <a:t>Helping fleets meet their aggressive sustainability-related goals</a:t>
            </a:r>
          </a:p>
          <a:p>
            <a:pPr marL="342900" indent="-342900">
              <a:spcAft>
                <a:spcPts val="600"/>
              </a:spcAft>
              <a:buFont typeface="Arial"/>
              <a:buChar char="•"/>
            </a:pPr>
            <a:r>
              <a:rPr lang="en-US" sz="2400" dirty="0">
                <a:solidFill>
                  <a:schemeClr val="bg2"/>
                </a:solidFill>
                <a:latin typeface="EMprint Regular"/>
                <a:cs typeface="EMprint Regular"/>
              </a:rPr>
              <a:t>Further reducing CO</a:t>
            </a:r>
            <a:r>
              <a:rPr lang="en-US" sz="2400" baseline="-25000" dirty="0">
                <a:solidFill>
                  <a:schemeClr val="bg2"/>
                </a:solidFill>
                <a:latin typeface="EMprint Regular"/>
                <a:cs typeface="EMprint Regular"/>
              </a:rPr>
              <a:t>2</a:t>
            </a:r>
            <a:r>
              <a:rPr lang="en-US" sz="2400" dirty="0">
                <a:solidFill>
                  <a:schemeClr val="bg2"/>
                </a:solidFill>
                <a:latin typeface="EMprint Regular"/>
                <a:cs typeface="EMprint Regular"/>
              </a:rPr>
              <a:t> and greenhouse gas emissions </a:t>
            </a:r>
          </a:p>
          <a:p>
            <a:pPr>
              <a:spcAft>
                <a:spcPts val="600"/>
              </a:spcAft>
            </a:pPr>
            <a:endParaRPr lang="en-US" sz="2400" dirty="0" smtClean="0">
              <a:solidFill>
                <a:schemeClr val="bg2"/>
              </a:solidFill>
              <a:latin typeface="EMprint Regular"/>
              <a:cs typeface="EMprint Regular"/>
            </a:endParaRPr>
          </a:p>
          <a:p>
            <a:pPr lvl="1">
              <a:spcAft>
                <a:spcPts val="600"/>
              </a:spcAft>
            </a:pPr>
            <a:endParaRPr lang="en-US" dirty="0" smtClean="0"/>
          </a:p>
        </p:txBody>
      </p:sp>
      <p:sp>
        <p:nvSpPr>
          <p:cNvPr id="2" name="Rectangle 1"/>
          <p:cNvSpPr/>
          <p:nvPr/>
        </p:nvSpPr>
        <p:spPr>
          <a:xfrm>
            <a:off x="573660" y="4527034"/>
            <a:ext cx="6830440" cy="1117229"/>
          </a:xfrm>
          <a:prstGeom prst="rect">
            <a:avLst/>
          </a:prstGeom>
        </p:spPr>
        <p:txBody>
          <a:bodyPr wrap="square">
            <a:spAutoFit/>
          </a:bodyPr>
          <a:lstStyle/>
          <a:p>
            <a:pPr>
              <a:lnSpc>
                <a:spcPct val="110000"/>
              </a:lnSpc>
              <a:spcAft>
                <a:spcPts val="600"/>
              </a:spcAft>
            </a:pPr>
            <a:endParaRPr lang="en-US" sz="2800" dirty="0">
              <a:solidFill>
                <a:schemeClr val="accent1"/>
              </a:solidFill>
              <a:latin typeface="EMprint Regular"/>
              <a:cs typeface="EMprint Regular"/>
            </a:endParaRPr>
          </a:p>
          <a:p>
            <a:pPr>
              <a:lnSpc>
                <a:spcPct val="110000"/>
              </a:lnSpc>
              <a:spcAft>
                <a:spcPts val="600"/>
              </a:spcAft>
            </a:pPr>
            <a:endParaRPr lang="en-US" sz="2800" dirty="0">
              <a:solidFill>
                <a:schemeClr val="accent1"/>
              </a:solidFill>
              <a:latin typeface="EMprint Regular"/>
              <a:cs typeface="EMprint Regular"/>
            </a:endParaRPr>
          </a:p>
        </p:txBody>
      </p:sp>
      <p:sp>
        <p:nvSpPr>
          <p:cNvPr id="23553" name="Title 1"/>
          <p:cNvSpPr>
            <a:spLocks noGrp="1"/>
          </p:cNvSpPr>
          <p:nvPr>
            <p:ph type="title"/>
          </p:nvPr>
        </p:nvSpPr>
        <p:spPr>
          <a:xfrm>
            <a:off x="568426" y="211497"/>
            <a:ext cx="13731774" cy="1354878"/>
          </a:xfrm>
        </p:spPr>
        <p:txBody>
          <a:bodyPr/>
          <a:lstStyle/>
          <a:p>
            <a:r>
              <a:rPr lang="en-US" sz="4400" dirty="0" smtClean="0">
                <a:solidFill>
                  <a:schemeClr val="tx2"/>
                </a:solidFill>
              </a:rPr>
              <a:t>Industry standards are more demanding than ever before  </a:t>
            </a:r>
            <a:endParaRPr lang="en-US" sz="4400" dirty="0">
              <a:solidFill>
                <a:schemeClr val="tx2"/>
              </a:solidFill>
            </a:endParaRPr>
          </a:p>
        </p:txBody>
      </p:sp>
      <p:graphicFrame>
        <p:nvGraphicFramePr>
          <p:cNvPr id="7" name="Chart 6"/>
          <p:cNvGraphicFramePr>
            <a:graphicFrameLocks/>
          </p:cNvGraphicFramePr>
          <p:nvPr>
            <p:extLst>
              <p:ext uri="{D42A27DB-BD31-4B8C-83A1-F6EECF244321}">
                <p14:modId xmlns:p14="http://schemas.microsoft.com/office/powerpoint/2010/main" val="2835342569"/>
              </p:ext>
            </p:extLst>
          </p:nvPr>
        </p:nvGraphicFramePr>
        <p:xfrm>
          <a:off x="528046" y="3886200"/>
          <a:ext cx="5377333" cy="3174071"/>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descr="MDelvac_H_PMS-TM (2).ep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22948125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49071" y="250554"/>
            <a:ext cx="13804947" cy="915285"/>
          </a:xfrm>
        </p:spPr>
        <p:txBody>
          <a:bodyPr/>
          <a:lstStyle/>
          <a:p>
            <a:r>
              <a:rPr lang="en-US" dirty="0" smtClean="0">
                <a:solidFill>
                  <a:schemeClr val="tx2"/>
                </a:solidFill>
              </a:rPr>
              <a:t>The difference in 10W-30 formulations  </a:t>
            </a:r>
            <a:endParaRPr lang="en-US" dirty="0">
              <a:solidFill>
                <a:schemeClr val="tx2"/>
              </a:solidFill>
            </a:endParaRPr>
          </a:p>
        </p:txBody>
      </p:sp>
      <p:pic>
        <p:nvPicPr>
          <p:cNvPr id="2" name="Picture 1" descr="oil pou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8513" y="1579916"/>
            <a:ext cx="7281887" cy="6649684"/>
          </a:xfrm>
          <a:prstGeom prst="rect">
            <a:avLst/>
          </a:prstGeom>
        </p:spPr>
      </p:pic>
      <p:grpSp>
        <p:nvGrpSpPr>
          <p:cNvPr id="8" name="Group 7"/>
          <p:cNvGrpSpPr/>
          <p:nvPr/>
        </p:nvGrpSpPr>
        <p:grpSpPr>
          <a:xfrm>
            <a:off x="482599" y="3248653"/>
            <a:ext cx="8026401" cy="4422138"/>
            <a:chOff x="190498" y="1821430"/>
            <a:chExt cx="8470902" cy="5350153"/>
          </a:xfrm>
        </p:grpSpPr>
        <p:sp>
          <p:nvSpPr>
            <p:cNvPr id="16" name="Rounded Rectangle 15"/>
            <p:cNvSpPr/>
            <p:nvPr/>
          </p:nvSpPr>
          <p:spPr>
            <a:xfrm>
              <a:off x="4546600" y="4457700"/>
              <a:ext cx="2438400" cy="495300"/>
            </a:xfrm>
            <a:prstGeom prst="roundRect">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smtClean="0"/>
                <a:t>10W-30</a:t>
              </a:r>
              <a:endParaRPr lang="en-US" sz="2000" b="1" dirty="0"/>
            </a:p>
          </p:txBody>
        </p:sp>
        <p:sp>
          <p:nvSpPr>
            <p:cNvPr id="3" name="Rounded Rectangle 2"/>
            <p:cNvSpPr/>
            <p:nvPr/>
          </p:nvSpPr>
          <p:spPr>
            <a:xfrm>
              <a:off x="3048000" y="2705100"/>
              <a:ext cx="2438400" cy="495300"/>
            </a:xfrm>
            <a:prstGeom prst="roundRect">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smtClean="0"/>
                <a:t>10W-30</a:t>
              </a:r>
              <a:endParaRPr lang="en-US" sz="2000" b="1" dirty="0"/>
            </a:p>
          </p:txBody>
        </p:sp>
        <p:sp>
          <p:nvSpPr>
            <p:cNvPr id="11" name="Rounded Rectangle 10"/>
            <p:cNvSpPr/>
            <p:nvPr/>
          </p:nvSpPr>
          <p:spPr>
            <a:xfrm>
              <a:off x="2959099" y="4013200"/>
              <a:ext cx="1872876" cy="1384300"/>
            </a:xfrm>
            <a:prstGeom prst="roundRect">
              <a:avLst/>
            </a:prstGeom>
            <a:ln>
              <a:solidFill>
                <a:srgbClr val="0C479D"/>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smtClean="0">
                  <a:solidFill>
                    <a:srgbClr val="0C479D"/>
                  </a:solidFill>
                  <a:latin typeface="EMprint Regular"/>
                  <a:cs typeface="EMprint Regular"/>
                </a:rPr>
                <a:t>CK-</a:t>
              </a:r>
              <a:r>
                <a:rPr lang="en-US" sz="4800" b="1" dirty="0">
                  <a:solidFill>
                    <a:srgbClr val="0C479D"/>
                  </a:solidFill>
                  <a:latin typeface="EMprint Regular"/>
                  <a:cs typeface="EMprint Regular"/>
                </a:rPr>
                <a:t>4</a:t>
              </a:r>
            </a:p>
          </p:txBody>
        </p:sp>
        <p:sp>
          <p:nvSpPr>
            <p:cNvPr id="10" name="Rounded Rectangle 9"/>
            <p:cNvSpPr/>
            <p:nvPr/>
          </p:nvSpPr>
          <p:spPr>
            <a:xfrm>
              <a:off x="1562099" y="2273300"/>
              <a:ext cx="1872876" cy="1384300"/>
            </a:xfrm>
            <a:prstGeom prst="roundRect">
              <a:avLst/>
            </a:prstGeom>
            <a:ln>
              <a:solidFill>
                <a:srgbClr val="0C479D"/>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smtClean="0">
                  <a:solidFill>
                    <a:srgbClr val="0C479D"/>
                  </a:solidFill>
                  <a:latin typeface="EMprint Regular"/>
                  <a:cs typeface="EMprint Regular"/>
                </a:rPr>
                <a:t>FA-</a:t>
              </a:r>
              <a:r>
                <a:rPr lang="en-US" sz="4800" b="1" dirty="0">
                  <a:solidFill>
                    <a:srgbClr val="0C479D"/>
                  </a:solidFill>
                  <a:latin typeface="EMprint Regular"/>
                  <a:cs typeface="EMprint Regular"/>
                </a:rPr>
                <a:t>4</a:t>
              </a:r>
            </a:p>
          </p:txBody>
        </p:sp>
        <p:sp>
          <p:nvSpPr>
            <p:cNvPr id="4" name="Up Arrow 3"/>
            <p:cNvSpPr/>
            <p:nvPr/>
          </p:nvSpPr>
          <p:spPr>
            <a:xfrm>
              <a:off x="749299" y="1821430"/>
              <a:ext cx="444500" cy="5350153"/>
            </a:xfrm>
            <a:prstGeom prst="upArrow">
              <a:avLst>
                <a:gd name="adj1" fmla="val 55714"/>
                <a:gd name="adj2" fmla="val 50000"/>
              </a:avLst>
            </a:prstGeom>
            <a:solidFill>
              <a:schemeClr val="tx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TextBox 4"/>
            <p:cNvSpPr txBox="1"/>
            <p:nvPr/>
          </p:nvSpPr>
          <p:spPr>
            <a:xfrm rot="16200000">
              <a:off x="-1366349" y="4292677"/>
              <a:ext cx="3543297" cy="429603"/>
            </a:xfrm>
            <a:prstGeom prst="rect">
              <a:avLst/>
            </a:prstGeom>
            <a:noFill/>
          </p:spPr>
          <p:txBody>
            <a:bodyPr wrap="square" rtlCol="0">
              <a:spAutoFit/>
            </a:bodyPr>
            <a:lstStyle/>
            <a:p>
              <a:r>
                <a:rPr lang="en-US" sz="2000" dirty="0" smtClean="0">
                  <a:latin typeface="EMprint Regular"/>
                  <a:cs typeface="EMprint Regular"/>
                </a:rPr>
                <a:t> </a:t>
              </a:r>
              <a:r>
                <a:rPr lang="en-US" sz="2000" b="1" dirty="0" smtClean="0">
                  <a:latin typeface="EMprint Regular"/>
                  <a:cs typeface="EMprint Regular"/>
                </a:rPr>
                <a:t>Better fuel economy </a:t>
              </a:r>
              <a:endParaRPr lang="en-US" sz="2000" b="1" dirty="0">
                <a:latin typeface="EMprint Regular"/>
                <a:cs typeface="EMprint Regular"/>
              </a:endParaRPr>
            </a:p>
          </p:txBody>
        </p:sp>
        <p:grpSp>
          <p:nvGrpSpPr>
            <p:cNvPr id="6" name="Group 5"/>
            <p:cNvGrpSpPr/>
            <p:nvPr/>
          </p:nvGrpSpPr>
          <p:grpSpPr>
            <a:xfrm>
              <a:off x="4571999" y="5753100"/>
              <a:ext cx="4089401" cy="1384300"/>
              <a:chOff x="3289299" y="6134100"/>
              <a:chExt cx="4089401" cy="1384300"/>
            </a:xfrm>
          </p:grpSpPr>
          <p:sp>
            <p:nvSpPr>
              <p:cNvPr id="17" name="Rounded Rectangle 16"/>
              <p:cNvSpPr/>
              <p:nvPr/>
            </p:nvSpPr>
            <p:spPr>
              <a:xfrm>
                <a:off x="4940300" y="6629400"/>
                <a:ext cx="2438400" cy="495300"/>
              </a:xfrm>
              <a:prstGeom prst="roundRect">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smtClean="0"/>
                  <a:t>15W-40</a:t>
                </a:r>
                <a:endParaRPr lang="en-US" sz="2000" b="1" dirty="0"/>
              </a:p>
            </p:txBody>
          </p:sp>
          <p:sp>
            <p:nvSpPr>
              <p:cNvPr id="21" name="Rounded Rectangle 20"/>
              <p:cNvSpPr/>
              <p:nvPr/>
            </p:nvSpPr>
            <p:spPr>
              <a:xfrm>
                <a:off x="3289299" y="6134100"/>
                <a:ext cx="1872876" cy="1384300"/>
              </a:xfrm>
              <a:prstGeom prst="roundRect">
                <a:avLst/>
              </a:prstGeom>
              <a:ln>
                <a:solidFill>
                  <a:srgbClr val="0C479D"/>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smtClean="0">
                    <a:solidFill>
                      <a:srgbClr val="0C479D"/>
                    </a:solidFill>
                    <a:latin typeface="EMprint Regular"/>
                    <a:cs typeface="EMprint Regular"/>
                  </a:rPr>
                  <a:t>CK-</a:t>
                </a:r>
                <a:r>
                  <a:rPr lang="en-US" sz="4800" b="1" dirty="0">
                    <a:solidFill>
                      <a:srgbClr val="0C479D"/>
                    </a:solidFill>
                    <a:latin typeface="EMprint Regular"/>
                    <a:cs typeface="EMprint Regular"/>
                  </a:rPr>
                  <a:t>4</a:t>
                </a:r>
              </a:p>
            </p:txBody>
          </p:sp>
        </p:grpSp>
      </p:grpSp>
      <p:sp>
        <p:nvSpPr>
          <p:cNvPr id="12" name="TextBox 11"/>
          <p:cNvSpPr txBox="1"/>
          <p:nvPr/>
        </p:nvSpPr>
        <p:spPr>
          <a:xfrm>
            <a:off x="431799" y="1157522"/>
            <a:ext cx="13114868" cy="1569660"/>
          </a:xfrm>
          <a:prstGeom prst="rect">
            <a:avLst/>
          </a:prstGeom>
          <a:noFill/>
        </p:spPr>
        <p:txBody>
          <a:bodyPr wrap="square" rtlCol="0">
            <a:spAutoFit/>
          </a:bodyPr>
          <a:lstStyle/>
          <a:p>
            <a:pPr marL="457200" indent="-457200">
              <a:buFont typeface="Arial"/>
              <a:buChar char="•"/>
            </a:pPr>
            <a:r>
              <a:rPr lang="en-US" sz="2400" dirty="0" smtClean="0">
                <a:latin typeface="EMprint Regular"/>
                <a:cs typeface="EMprint Regular"/>
              </a:rPr>
              <a:t>Both CK-4 and FA-4 categories will have 10W-30 formulations </a:t>
            </a:r>
          </a:p>
          <a:p>
            <a:pPr marL="457200" indent="-457200">
              <a:buFont typeface="Arial"/>
              <a:buChar char="•"/>
            </a:pPr>
            <a:endParaRPr lang="en-US" sz="2400" dirty="0" smtClean="0">
              <a:latin typeface="EMprint Regular"/>
              <a:cs typeface="EMprint Regular"/>
            </a:endParaRPr>
          </a:p>
          <a:p>
            <a:pPr marL="457200" indent="-457200">
              <a:buFont typeface="Arial"/>
              <a:buChar char="•"/>
            </a:pPr>
            <a:r>
              <a:rPr lang="en-US" sz="2400" dirty="0" smtClean="0">
                <a:latin typeface="EMprint Regular"/>
                <a:cs typeface="EMprint Regular"/>
              </a:rPr>
              <a:t>But lower high temperature/high shear </a:t>
            </a:r>
            <a:r>
              <a:rPr lang="en-US" sz="2400" b="1" dirty="0" smtClean="0">
                <a:solidFill>
                  <a:schemeClr val="accent1"/>
                </a:solidFill>
                <a:latin typeface="EMprint Regular"/>
                <a:cs typeface="EMprint Regular"/>
              </a:rPr>
              <a:t>FA-4 10W-30 </a:t>
            </a:r>
            <a:r>
              <a:rPr lang="en-US" sz="2400" dirty="0" smtClean="0">
                <a:solidFill>
                  <a:srgbClr val="000000"/>
                </a:solidFill>
                <a:latin typeface="EMprint Regular"/>
                <a:cs typeface="EMprint Regular"/>
              </a:rPr>
              <a:t>oils will provide </a:t>
            </a:r>
            <a:r>
              <a:rPr lang="en-US" sz="2400" b="1" dirty="0" smtClean="0">
                <a:solidFill>
                  <a:schemeClr val="accent1"/>
                </a:solidFill>
                <a:latin typeface="EMprint Regular"/>
                <a:cs typeface="EMprint Regular"/>
              </a:rPr>
              <a:t>greater fuel </a:t>
            </a:r>
            <a:r>
              <a:rPr lang="en-US" sz="2400" b="1" smtClean="0">
                <a:solidFill>
                  <a:schemeClr val="accent1"/>
                </a:solidFill>
                <a:latin typeface="EMprint Regular"/>
                <a:cs typeface="EMprint Regular"/>
              </a:rPr>
              <a:t>economy potential </a:t>
            </a:r>
            <a:r>
              <a:rPr lang="en-US" sz="2400" dirty="0" smtClean="0">
                <a:solidFill>
                  <a:srgbClr val="000000"/>
                </a:solidFill>
                <a:latin typeface="EMprint Regular"/>
                <a:cs typeface="EMprint Regular"/>
              </a:rPr>
              <a:t>than</a:t>
            </a:r>
            <a:r>
              <a:rPr lang="en-US" sz="2400" b="1" dirty="0" smtClean="0">
                <a:solidFill>
                  <a:srgbClr val="000000"/>
                </a:solidFill>
                <a:latin typeface="EMprint Regular"/>
                <a:cs typeface="EMprint Regular"/>
              </a:rPr>
              <a:t> </a:t>
            </a:r>
            <a:r>
              <a:rPr lang="en-US" sz="2400" b="1" dirty="0" smtClean="0">
                <a:solidFill>
                  <a:schemeClr val="accent1"/>
                </a:solidFill>
                <a:latin typeface="EMprint Regular"/>
                <a:cs typeface="EMprint Regular"/>
              </a:rPr>
              <a:t>CK-4 10W-30s</a:t>
            </a:r>
            <a:endParaRPr lang="en-US" sz="2400" b="1" dirty="0">
              <a:solidFill>
                <a:schemeClr val="accent1"/>
              </a:solidFill>
              <a:latin typeface="EMprint Regular"/>
              <a:cs typeface="EMprint Regular"/>
            </a:endParaRPr>
          </a:p>
        </p:txBody>
      </p:sp>
    </p:spTree>
    <p:extLst>
      <p:ext uri="{BB962C8B-B14F-4D97-AF65-F5344CB8AC3E}">
        <p14:creationId xmlns:p14="http://schemas.microsoft.com/office/powerpoint/2010/main" val="19092449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top1oil.com/USA/images/vx-oilpa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704" y="-80852"/>
            <a:ext cx="7768752" cy="4242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eb.extension.illinois.edu/stain/stains-hi/14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17815"/>
            <a:ext cx="7222795" cy="54170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dylgdqa2sdsvt.cloudfront.net/wp-content/uploads/2011/09/airfilter.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78" y="4095871"/>
            <a:ext cx="7348851" cy="4133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uelmarketernews.com/wp-content/uploads/2014/05/Injector-Spray-Pattern-Clean_537.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1971" y="4095872"/>
            <a:ext cx="8590923" cy="41994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5586" y="219456"/>
            <a:ext cx="13167360" cy="1371600"/>
          </a:xfrm>
        </p:spPr>
        <p:txBody>
          <a:bodyPr/>
          <a:lstStyle/>
          <a:p>
            <a:r>
              <a:rPr lang="en-US" dirty="0" smtClean="0"/>
              <a:t>Drain Limitations</a:t>
            </a:r>
            <a:endParaRPr lang="en-US" dirty="0"/>
          </a:p>
        </p:txBody>
      </p:sp>
    </p:spTree>
    <p:extLst>
      <p:ext uri="{BB962C8B-B14F-4D97-AF65-F5344CB8AC3E}">
        <p14:creationId xmlns:p14="http://schemas.microsoft.com/office/powerpoint/2010/main" val="11564763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sz="8000" dirty="0" smtClean="0">
                <a:latin typeface="EMprint Light"/>
                <a:cs typeface="EMprint Light"/>
              </a:rPr>
              <a:t>Summary</a:t>
            </a:r>
            <a:endParaRPr lang="en-US" sz="8000" dirty="0"/>
          </a:p>
        </p:txBody>
      </p:sp>
    </p:spTree>
    <p:extLst>
      <p:ext uri="{BB962C8B-B14F-4D97-AF65-F5344CB8AC3E}">
        <p14:creationId xmlns:p14="http://schemas.microsoft.com/office/powerpoint/2010/main" val="30712819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smtClean="0"/>
              <a:t>Summary</a:t>
            </a:r>
            <a:endParaRPr lang="en-US" dirty="0"/>
          </a:p>
        </p:txBody>
      </p:sp>
      <p:pic>
        <p:nvPicPr>
          <p:cNvPr id="5" name="Picture Placeholder 4"/>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flipH="1">
            <a:off x="8045735" y="0"/>
            <a:ext cx="6584667" cy="8229600"/>
          </a:xfrm>
          <a:prstGeom prst="rect">
            <a:avLst/>
          </a:prstGeom>
        </p:spPr>
      </p:pic>
      <p:sp>
        <p:nvSpPr>
          <p:cNvPr id="8" name="Rectangle 7"/>
          <p:cNvSpPr/>
          <p:nvPr/>
        </p:nvSpPr>
        <p:spPr>
          <a:xfrm>
            <a:off x="0" y="1154627"/>
            <a:ext cx="7552267" cy="5196294"/>
          </a:xfrm>
          <a:prstGeom prst="rect">
            <a:avLst/>
          </a:prstGeom>
        </p:spPr>
        <p:txBody>
          <a:bodyPr wrap="square">
            <a:spAutoFit/>
          </a:bodyPr>
          <a:lstStyle/>
          <a:p>
            <a:pPr>
              <a:spcBef>
                <a:spcPts val="960"/>
              </a:spcBef>
            </a:pPr>
            <a:r>
              <a:rPr lang="en-US" sz="2000" b="1" dirty="0" smtClean="0">
                <a:solidFill>
                  <a:srgbClr val="5A5A5A"/>
                </a:solidFill>
                <a:latin typeface="+mn-lt"/>
              </a:rPr>
              <a:t>	Launch date – Dec 1, 2016</a:t>
            </a:r>
          </a:p>
          <a:p>
            <a:pPr>
              <a:spcBef>
                <a:spcPts val="960"/>
              </a:spcBef>
            </a:pPr>
            <a:r>
              <a:rPr lang="en-US" sz="2000" b="1" dirty="0" smtClean="0">
                <a:solidFill>
                  <a:srgbClr val="5A5A5A"/>
                </a:solidFill>
                <a:latin typeface="+mn-lt"/>
              </a:rPr>
              <a:t>	CK-4 is an improvement to CJ-4</a:t>
            </a:r>
          </a:p>
          <a:p>
            <a:pPr marL="1763421" lvl="2" indent="-457200">
              <a:spcBef>
                <a:spcPts val="960"/>
              </a:spcBef>
              <a:buFont typeface="Arial"/>
              <a:buChar char="•"/>
            </a:pPr>
            <a:r>
              <a:rPr lang="en-US" sz="2000" dirty="0" smtClean="0">
                <a:solidFill>
                  <a:srgbClr val="5A5A5A"/>
                </a:solidFill>
                <a:latin typeface="+mn-lt"/>
              </a:rPr>
              <a:t>Oxidation</a:t>
            </a:r>
          </a:p>
          <a:p>
            <a:pPr marL="1763421" lvl="2" indent="-457200">
              <a:spcBef>
                <a:spcPts val="960"/>
              </a:spcBef>
              <a:buFont typeface="Arial"/>
              <a:buChar char="•"/>
            </a:pPr>
            <a:r>
              <a:rPr lang="en-US" sz="2000" dirty="0" smtClean="0">
                <a:solidFill>
                  <a:srgbClr val="5A5A5A"/>
                </a:solidFill>
                <a:latin typeface="+mn-lt"/>
              </a:rPr>
              <a:t>Aeration</a:t>
            </a:r>
          </a:p>
          <a:p>
            <a:pPr marL="1763421" lvl="2" indent="-457200">
              <a:spcBef>
                <a:spcPts val="960"/>
              </a:spcBef>
              <a:buFont typeface="Arial"/>
              <a:buChar char="•"/>
            </a:pPr>
            <a:r>
              <a:rPr lang="en-US" sz="2000" dirty="0" smtClean="0">
                <a:solidFill>
                  <a:srgbClr val="5A5A5A"/>
                </a:solidFill>
                <a:latin typeface="+mn-lt"/>
              </a:rPr>
              <a:t>Sheer stability</a:t>
            </a:r>
          </a:p>
          <a:p>
            <a:pPr marL="1763421" lvl="2" indent="-457200">
              <a:spcBef>
                <a:spcPts val="960"/>
              </a:spcBef>
              <a:buFont typeface="Arial"/>
              <a:buChar char="•"/>
            </a:pPr>
            <a:r>
              <a:rPr lang="en-US" sz="2000" dirty="0" smtClean="0">
                <a:solidFill>
                  <a:srgbClr val="5A5A5A"/>
                </a:solidFill>
                <a:latin typeface="+mn-lt"/>
              </a:rPr>
              <a:t>Backwards compatible</a:t>
            </a:r>
          </a:p>
          <a:p>
            <a:pPr lvl="1">
              <a:spcBef>
                <a:spcPts val="960"/>
              </a:spcBef>
            </a:pPr>
            <a:r>
              <a:rPr lang="en-US" sz="2000" b="1" dirty="0" smtClean="0">
                <a:solidFill>
                  <a:srgbClr val="5A5A5A"/>
                </a:solidFill>
                <a:latin typeface="+mn-lt"/>
              </a:rPr>
              <a:t>FA-4 is chosen by the OEM  </a:t>
            </a:r>
          </a:p>
          <a:p>
            <a:pPr marL="1763421" lvl="2" indent="-457200">
              <a:spcBef>
                <a:spcPts val="960"/>
              </a:spcBef>
              <a:buFont typeface="Arial"/>
              <a:buChar char="•"/>
            </a:pPr>
            <a:r>
              <a:rPr lang="en-US" sz="2000" dirty="0" smtClean="0">
                <a:solidFill>
                  <a:srgbClr val="5A5A5A"/>
                </a:solidFill>
                <a:latin typeface="+mn-lt"/>
              </a:rPr>
              <a:t>Not backwards compatible</a:t>
            </a:r>
            <a:endParaRPr lang="en-US" sz="2000" dirty="0">
              <a:solidFill>
                <a:srgbClr val="5A5A5A"/>
              </a:solidFill>
              <a:latin typeface="+mn-lt"/>
            </a:endParaRPr>
          </a:p>
          <a:p>
            <a:pPr marL="1763421" lvl="2" indent="-457200">
              <a:spcBef>
                <a:spcPts val="960"/>
              </a:spcBef>
              <a:buFont typeface="Arial"/>
              <a:buChar char="•"/>
            </a:pPr>
            <a:r>
              <a:rPr lang="en-US" sz="2000" dirty="0" smtClean="0">
                <a:solidFill>
                  <a:srgbClr val="5A5A5A"/>
                </a:solidFill>
                <a:latin typeface="+mn-lt"/>
              </a:rPr>
              <a:t>Even better fuel economy</a:t>
            </a:r>
            <a:endParaRPr lang="en-US" sz="2000" dirty="0">
              <a:solidFill>
                <a:srgbClr val="5A5A5A"/>
              </a:solidFill>
              <a:latin typeface="+mn-lt"/>
            </a:endParaRPr>
          </a:p>
          <a:p>
            <a:pPr>
              <a:spcBef>
                <a:spcPts val="960"/>
              </a:spcBef>
            </a:pPr>
            <a:r>
              <a:rPr lang="en-US" sz="2000" b="1" dirty="0" smtClean="0">
                <a:solidFill>
                  <a:srgbClr val="5A5A5A"/>
                </a:solidFill>
                <a:latin typeface="+mn-lt"/>
              </a:rPr>
              <a:t>	Action Items</a:t>
            </a:r>
          </a:p>
          <a:p>
            <a:pPr marL="1110310" lvl="1" indent="-457200">
              <a:spcBef>
                <a:spcPts val="960"/>
              </a:spcBef>
              <a:buFont typeface="Arial"/>
              <a:buChar char="•"/>
            </a:pPr>
            <a:r>
              <a:rPr lang="en-US" sz="2000" dirty="0" smtClean="0">
                <a:solidFill>
                  <a:srgbClr val="5A5A5A"/>
                </a:solidFill>
                <a:latin typeface="+mn-lt"/>
              </a:rPr>
              <a:t>Follow OEM Recommendations</a:t>
            </a:r>
          </a:p>
          <a:p>
            <a:pPr marL="1110310" lvl="1" indent="-457200">
              <a:spcBef>
                <a:spcPts val="960"/>
              </a:spcBef>
              <a:buFont typeface="Arial"/>
              <a:buChar char="•"/>
            </a:pPr>
            <a:r>
              <a:rPr lang="en-US" sz="2000" dirty="0" smtClean="0">
                <a:solidFill>
                  <a:srgbClr val="5A5A5A"/>
                </a:solidFill>
                <a:latin typeface="+mn-lt"/>
              </a:rPr>
              <a:t>Consider Consolidation with Manufacturer Support</a:t>
            </a:r>
            <a:endParaRPr lang="en-US" sz="2000" dirty="0">
              <a:solidFill>
                <a:srgbClr val="5A5A5A"/>
              </a:solidFill>
              <a:latin typeface="+mn-lt"/>
            </a:endParaRPr>
          </a:p>
        </p:txBody>
      </p:sp>
      <p:pic>
        <p:nvPicPr>
          <p:cNvPr id="10" name="Picture 9" descr="MDelvac_H_PMS-TM (2).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7465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sz="8000" dirty="0" smtClean="0">
                <a:latin typeface="EMprint Light"/>
                <a:cs typeface="EMprint Light"/>
              </a:rPr>
              <a:t>Thank you</a:t>
            </a:r>
            <a:endParaRPr lang="en-US" sz="8000" dirty="0"/>
          </a:p>
        </p:txBody>
      </p:sp>
    </p:spTree>
    <p:extLst>
      <p:ext uri="{BB962C8B-B14F-4D97-AF65-F5344CB8AC3E}">
        <p14:creationId xmlns:p14="http://schemas.microsoft.com/office/powerpoint/2010/main" val="39292001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smtClean="0"/>
              <a:t>Backup - Ford</a:t>
            </a:r>
            <a:endParaRPr lang="en-US" dirty="0"/>
          </a:p>
        </p:txBody>
      </p:sp>
      <p:sp>
        <p:nvSpPr>
          <p:cNvPr id="8" name="Rectangle 7"/>
          <p:cNvSpPr/>
          <p:nvPr/>
        </p:nvSpPr>
        <p:spPr>
          <a:xfrm>
            <a:off x="393539" y="1154627"/>
            <a:ext cx="13924346" cy="3477875"/>
          </a:xfrm>
          <a:prstGeom prst="rect">
            <a:avLst/>
          </a:prstGeom>
        </p:spPr>
        <p:txBody>
          <a:bodyPr wrap="square">
            <a:spAutoFit/>
          </a:bodyPr>
          <a:lstStyle/>
          <a:p>
            <a:r>
              <a:rPr lang="en-US" sz="2000" dirty="0" smtClean="0"/>
              <a:t>Ford </a:t>
            </a:r>
            <a:r>
              <a:rPr lang="en-US" sz="2000" dirty="0"/>
              <a:t>has tested low phosphorus (800ppm) CK-4 oil that produced wear in the valve train of their 6.7L Super Duty diesel engine </a:t>
            </a:r>
          </a:p>
          <a:p>
            <a:pPr marL="342900" indent="-342900">
              <a:buFont typeface="Arial" panose="020B0604020202020204" pitchFamily="34" charset="0"/>
              <a:buChar char="•"/>
            </a:pPr>
            <a:r>
              <a:rPr lang="en-US" sz="2000" dirty="0" smtClean="0"/>
              <a:t>Ford </a:t>
            </a:r>
            <a:r>
              <a:rPr lang="en-US" sz="2000" dirty="0"/>
              <a:t>did not experience this issue with CJ-4 oils (with minimal actual data) </a:t>
            </a:r>
          </a:p>
          <a:p>
            <a:pPr marL="342900" indent="-342900">
              <a:buFont typeface="Arial" panose="020B0604020202020204" pitchFamily="34" charset="0"/>
              <a:buChar char="•"/>
            </a:pPr>
            <a:r>
              <a:rPr lang="en-US" sz="2000" dirty="0" smtClean="0"/>
              <a:t>This </a:t>
            </a:r>
            <a:r>
              <a:rPr lang="en-US" sz="2000" dirty="0"/>
              <a:t>problem is unique to Ford; no other OEM’s have had similar issues with CK-4 </a:t>
            </a:r>
            <a:r>
              <a:rPr lang="en-US" sz="2000" dirty="0" smtClean="0"/>
              <a:t>oils</a:t>
            </a:r>
          </a:p>
          <a:p>
            <a:pPr marL="342900" indent="-342900">
              <a:buFont typeface="Arial" panose="020B0604020202020204" pitchFamily="34" charset="0"/>
              <a:buChar char="•"/>
            </a:pPr>
            <a:r>
              <a:rPr lang="en-US" sz="2000" dirty="0" smtClean="0"/>
              <a:t>Ford’s </a:t>
            </a:r>
            <a:r>
              <a:rPr lang="en-US" sz="2000" dirty="0"/>
              <a:t>new specification, WSS-M2C171-F1, will require passing their valve train wear test for oil </a:t>
            </a:r>
            <a:r>
              <a:rPr lang="en-US" sz="2000" dirty="0" smtClean="0"/>
              <a:t>qualification</a:t>
            </a:r>
          </a:p>
          <a:p>
            <a:pPr marL="996010" lvl="1" indent="-342900">
              <a:buFont typeface="Arial" panose="020B0604020202020204" pitchFamily="34" charset="0"/>
              <a:buChar char="•"/>
            </a:pPr>
            <a:r>
              <a:rPr lang="en-US" sz="2000" dirty="0" smtClean="0"/>
              <a:t>This </a:t>
            </a:r>
            <a:r>
              <a:rPr lang="en-US" sz="2000" dirty="0"/>
              <a:t>test does not exist today and the passing parameters are </a:t>
            </a:r>
            <a:r>
              <a:rPr lang="en-US" sz="2000" dirty="0" smtClean="0"/>
              <a:t>unknown</a:t>
            </a:r>
          </a:p>
          <a:p>
            <a:pPr marL="996010" lvl="1" indent="-342900">
              <a:buFont typeface="Arial" panose="020B0604020202020204" pitchFamily="34" charset="0"/>
              <a:buChar char="•"/>
            </a:pPr>
            <a:r>
              <a:rPr lang="en-US" sz="2000" dirty="0" smtClean="0"/>
              <a:t>This </a:t>
            </a:r>
            <a:r>
              <a:rPr lang="en-US" sz="2000" dirty="0"/>
              <a:t>test will not be available until  2Q17 at the </a:t>
            </a:r>
            <a:r>
              <a:rPr lang="en-US" sz="2000" dirty="0" smtClean="0"/>
              <a:t>earliest</a:t>
            </a:r>
          </a:p>
          <a:p>
            <a:pPr marL="342900" indent="-342900">
              <a:buFont typeface="Arial" panose="020B0604020202020204" pitchFamily="34" charset="0"/>
              <a:buChar char="•"/>
            </a:pPr>
            <a:r>
              <a:rPr lang="en-US" sz="2000" dirty="0" smtClean="0"/>
              <a:t>In </a:t>
            </a:r>
            <a:r>
              <a:rPr lang="en-US" sz="2000" dirty="0"/>
              <a:t>the meantime, Ford will allow existing CJ-4 oils (not claiming CK-4) to be used in Ford engines without WSS-M2C171-F1 on the </a:t>
            </a:r>
            <a:r>
              <a:rPr lang="en-US" sz="2000" dirty="0" smtClean="0"/>
              <a:t>label.</a:t>
            </a:r>
          </a:p>
          <a:p>
            <a:pPr marL="342900" indent="-342900">
              <a:buFont typeface="Arial" panose="020B0604020202020204" pitchFamily="34" charset="0"/>
              <a:buChar char="•"/>
            </a:pPr>
            <a:r>
              <a:rPr lang="en-US" sz="2000" dirty="0" smtClean="0"/>
              <a:t>CK-4 </a:t>
            </a:r>
            <a:r>
              <a:rPr lang="en-US" sz="2000" dirty="0"/>
              <a:t>oils, based on formulations licensed for CJ-4 before January 2016, with greater than 1000 ppm phosphorus, can gain the approval without needing to pass the valve train wear test until the test is available</a:t>
            </a:r>
          </a:p>
        </p:txBody>
      </p:sp>
      <p:pic>
        <p:nvPicPr>
          <p:cNvPr id="10" name="Picture 9" descr="MDelvac_H_PMS-TM (2).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2991463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553" name="Title 1"/>
          <p:cNvSpPr>
            <a:spLocks noGrp="1"/>
          </p:cNvSpPr>
          <p:nvPr>
            <p:ph type="title"/>
          </p:nvPr>
        </p:nvSpPr>
        <p:spPr>
          <a:xfrm>
            <a:off x="576072" y="352154"/>
            <a:ext cx="12824044" cy="915285"/>
          </a:xfrm>
        </p:spPr>
        <p:txBody>
          <a:bodyPr/>
          <a:lstStyle/>
          <a:p>
            <a:r>
              <a:rPr lang="en-US" sz="4400" dirty="0" smtClean="0"/>
              <a:t>What is PC-11?</a:t>
            </a:r>
            <a:endParaRPr lang="en-US" sz="4400" dirty="0"/>
          </a:p>
        </p:txBody>
      </p:sp>
      <p:sp>
        <p:nvSpPr>
          <p:cNvPr id="7" name="TextBox 6"/>
          <p:cNvSpPr txBox="1"/>
          <p:nvPr/>
        </p:nvSpPr>
        <p:spPr>
          <a:xfrm>
            <a:off x="230276" y="1016392"/>
            <a:ext cx="10038997" cy="2308324"/>
          </a:xfrm>
          <a:prstGeom prst="rect">
            <a:avLst/>
          </a:prstGeom>
          <a:noFill/>
        </p:spPr>
        <p:txBody>
          <a:bodyPr wrap="square" rtlCol="0">
            <a:spAutoFit/>
          </a:bodyPr>
          <a:lstStyle/>
          <a:p>
            <a:pPr marL="457200" indent="-457200">
              <a:buFont typeface="Arial"/>
              <a:buChar char="•"/>
            </a:pPr>
            <a:r>
              <a:rPr lang="en-US" sz="2400" dirty="0">
                <a:latin typeface="EMprint Regular"/>
                <a:cs typeface="EMprint Regular"/>
              </a:rPr>
              <a:t>New heavy duty diesel engine oil category </a:t>
            </a:r>
            <a:r>
              <a:rPr lang="en-US" sz="2400" dirty="0" smtClean="0">
                <a:latin typeface="EMprint Regular"/>
                <a:cs typeface="EMprint Regular"/>
              </a:rPr>
              <a:t>from American Petroleum Institute’s (API) set to go into effect December 1, 2016 </a:t>
            </a:r>
          </a:p>
          <a:p>
            <a:pPr marL="457200" indent="-457200">
              <a:buFont typeface="Arial"/>
              <a:buChar char="•"/>
            </a:pPr>
            <a:endParaRPr lang="en-US" sz="2400" dirty="0" smtClean="0">
              <a:latin typeface="EMprint Regular"/>
              <a:cs typeface="EMprint Regular"/>
            </a:endParaRPr>
          </a:p>
          <a:p>
            <a:pPr marL="457200" indent="-457200">
              <a:buFont typeface="Arial"/>
              <a:buChar char="•"/>
            </a:pPr>
            <a:r>
              <a:rPr lang="en-US" sz="2400" dirty="0" smtClean="0">
                <a:latin typeface="EMprint Regular"/>
                <a:cs typeface="EMprint Regular"/>
              </a:rPr>
              <a:t>PC-11 compliant oils will have to pass stringent tests and are designed to provide higher performance than today’s CJ-4 oils</a:t>
            </a:r>
          </a:p>
          <a:p>
            <a:endParaRPr lang="en-US" sz="2400" dirty="0">
              <a:latin typeface="EMprint Regular"/>
              <a:cs typeface="EMprint Regular"/>
            </a:endParaRPr>
          </a:p>
        </p:txBody>
      </p:sp>
    </p:spTree>
    <p:extLst>
      <p:ext uri="{BB962C8B-B14F-4D97-AF65-F5344CB8AC3E}">
        <p14:creationId xmlns:p14="http://schemas.microsoft.com/office/powerpoint/2010/main" val="686776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ruck cop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03900" y="734912"/>
            <a:ext cx="8826500" cy="7487697"/>
          </a:xfrm>
          <a:prstGeom prst="rect">
            <a:avLst/>
          </a:prstGeom>
        </p:spPr>
      </p:pic>
      <p:sp>
        <p:nvSpPr>
          <p:cNvPr id="23554" name="TextBox 23553"/>
          <p:cNvSpPr txBox="1"/>
          <p:nvPr/>
        </p:nvSpPr>
        <p:spPr>
          <a:xfrm>
            <a:off x="529609" y="1350866"/>
            <a:ext cx="6556991" cy="3154710"/>
          </a:xfrm>
          <a:prstGeom prst="rect">
            <a:avLst/>
          </a:prstGeom>
          <a:noFill/>
        </p:spPr>
        <p:txBody>
          <a:bodyPr wrap="square" rtlCol="0">
            <a:spAutoFit/>
          </a:bodyPr>
          <a:lstStyle/>
          <a:p>
            <a:pPr>
              <a:spcAft>
                <a:spcPts val="600"/>
              </a:spcAft>
            </a:pPr>
            <a:r>
              <a:rPr lang="en-US" sz="2800" dirty="0" smtClean="0">
                <a:solidFill>
                  <a:schemeClr val="accent1"/>
                </a:solidFill>
                <a:latin typeface="EMprint Regular"/>
                <a:cs typeface="EMprint Regular"/>
              </a:rPr>
              <a:t>Higher engine temperatures </a:t>
            </a:r>
          </a:p>
          <a:p>
            <a:pPr marL="342900" indent="-342900">
              <a:spcAft>
                <a:spcPts val="600"/>
              </a:spcAft>
              <a:buFont typeface="Arial"/>
              <a:buChar char="•"/>
            </a:pPr>
            <a:r>
              <a:rPr lang="en-US" sz="2400" dirty="0" smtClean="0">
                <a:solidFill>
                  <a:srgbClr val="5A5A5A"/>
                </a:solidFill>
                <a:latin typeface="EMprint Regular"/>
                <a:cs typeface="EMprint Regular"/>
              </a:rPr>
              <a:t>Allow </a:t>
            </a:r>
            <a:r>
              <a:rPr lang="en-US" sz="2400" dirty="0">
                <a:solidFill>
                  <a:srgbClr val="5A5A5A"/>
                </a:solidFill>
                <a:latin typeface="EMprint Regular"/>
                <a:cs typeface="EMprint Regular"/>
              </a:rPr>
              <a:t>for better combustion in the cylinder and less after treatment (EGR in particular</a:t>
            </a:r>
            <a:r>
              <a:rPr lang="en-US" sz="2400" dirty="0" smtClean="0">
                <a:solidFill>
                  <a:srgbClr val="5A5A5A"/>
                </a:solidFill>
                <a:latin typeface="EMprint Regular"/>
                <a:cs typeface="EMprint Regular"/>
              </a:rPr>
              <a:t>)</a:t>
            </a:r>
          </a:p>
          <a:p>
            <a:pPr>
              <a:spcAft>
                <a:spcPts val="600"/>
              </a:spcAft>
            </a:pPr>
            <a:r>
              <a:rPr lang="en-US" sz="2800" dirty="0" smtClean="0">
                <a:solidFill>
                  <a:schemeClr val="accent1"/>
                </a:solidFill>
                <a:latin typeface="EMprint Regular"/>
                <a:cs typeface="EMprint Regular"/>
              </a:rPr>
              <a:t>Tighter tolerances</a:t>
            </a:r>
          </a:p>
          <a:p>
            <a:pPr marL="342900" indent="-342900">
              <a:spcAft>
                <a:spcPts val="600"/>
              </a:spcAft>
              <a:buFont typeface="Arial"/>
              <a:buChar char="•"/>
            </a:pPr>
            <a:r>
              <a:rPr lang="en-US" sz="2400" dirty="0" smtClean="0">
                <a:solidFill>
                  <a:srgbClr val="5A5A5A"/>
                </a:solidFill>
                <a:latin typeface="EMprint Regular"/>
                <a:cs typeface="EMprint Regular"/>
              </a:rPr>
              <a:t>Allow </a:t>
            </a:r>
            <a:r>
              <a:rPr lang="en-US" sz="2400" dirty="0">
                <a:solidFill>
                  <a:srgbClr val="5A5A5A"/>
                </a:solidFill>
                <a:latin typeface="EMprint Regular"/>
                <a:cs typeface="EMprint Regular"/>
              </a:rPr>
              <a:t>for increased fuel efficiency </a:t>
            </a:r>
          </a:p>
          <a:p>
            <a:pPr>
              <a:spcAft>
                <a:spcPts val="600"/>
              </a:spcAft>
            </a:pPr>
            <a:endParaRPr lang="en-US" sz="2800" dirty="0">
              <a:solidFill>
                <a:schemeClr val="accent1"/>
              </a:solidFill>
              <a:latin typeface="EMprint Regular"/>
              <a:cs typeface="EMprint Regular"/>
            </a:endParaRPr>
          </a:p>
          <a:p>
            <a:pPr lvl="1">
              <a:spcAft>
                <a:spcPts val="600"/>
              </a:spcAft>
            </a:pPr>
            <a:endParaRPr lang="en-US" dirty="0" smtClean="0"/>
          </a:p>
        </p:txBody>
      </p:sp>
      <p:sp>
        <p:nvSpPr>
          <p:cNvPr id="2" name="Rectangle 1"/>
          <p:cNvSpPr/>
          <p:nvPr/>
        </p:nvSpPr>
        <p:spPr>
          <a:xfrm>
            <a:off x="573660" y="4527034"/>
            <a:ext cx="6830440" cy="1117229"/>
          </a:xfrm>
          <a:prstGeom prst="rect">
            <a:avLst/>
          </a:prstGeom>
        </p:spPr>
        <p:txBody>
          <a:bodyPr wrap="square">
            <a:spAutoFit/>
          </a:bodyPr>
          <a:lstStyle/>
          <a:p>
            <a:pPr>
              <a:lnSpc>
                <a:spcPct val="110000"/>
              </a:lnSpc>
              <a:spcAft>
                <a:spcPts val="600"/>
              </a:spcAft>
            </a:pPr>
            <a:endParaRPr lang="en-US" sz="2800" dirty="0">
              <a:solidFill>
                <a:schemeClr val="accent1"/>
              </a:solidFill>
              <a:latin typeface="EMprint Regular"/>
              <a:cs typeface="EMprint Regular"/>
            </a:endParaRPr>
          </a:p>
          <a:p>
            <a:pPr>
              <a:lnSpc>
                <a:spcPct val="110000"/>
              </a:lnSpc>
              <a:spcAft>
                <a:spcPts val="600"/>
              </a:spcAft>
            </a:pPr>
            <a:endParaRPr lang="en-US" sz="2800" dirty="0">
              <a:solidFill>
                <a:schemeClr val="accent1"/>
              </a:solidFill>
              <a:latin typeface="EMprint Regular"/>
              <a:cs typeface="EMprint Regular"/>
            </a:endParaRPr>
          </a:p>
        </p:txBody>
      </p:sp>
      <p:sp>
        <p:nvSpPr>
          <p:cNvPr id="23553" name="Title 1"/>
          <p:cNvSpPr>
            <a:spLocks noGrp="1"/>
          </p:cNvSpPr>
          <p:nvPr>
            <p:ph type="title"/>
          </p:nvPr>
        </p:nvSpPr>
        <p:spPr>
          <a:xfrm>
            <a:off x="568426" y="211497"/>
            <a:ext cx="13731774" cy="931503"/>
          </a:xfrm>
        </p:spPr>
        <p:txBody>
          <a:bodyPr/>
          <a:lstStyle/>
          <a:p>
            <a:r>
              <a:rPr lang="en-US" sz="4400" dirty="0">
                <a:solidFill>
                  <a:schemeClr val="tx2"/>
                </a:solidFill>
              </a:rPr>
              <a:t>Advancements in engine technology </a:t>
            </a:r>
          </a:p>
        </p:txBody>
      </p:sp>
      <p:pic>
        <p:nvPicPr>
          <p:cNvPr id="8" name="Picture 7" descr="MDelvac_H_PMS-TM (2).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spTree>
    <p:extLst>
      <p:ext uri="{BB962C8B-B14F-4D97-AF65-F5344CB8AC3E}">
        <p14:creationId xmlns:p14="http://schemas.microsoft.com/office/powerpoint/2010/main" val="3539710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extBox 23553"/>
          <p:cNvSpPr txBox="1"/>
          <p:nvPr/>
        </p:nvSpPr>
        <p:spPr>
          <a:xfrm>
            <a:off x="215284" y="1203248"/>
            <a:ext cx="7671415" cy="6355586"/>
          </a:xfrm>
          <a:prstGeom prst="rect">
            <a:avLst/>
          </a:prstGeom>
          <a:noFill/>
        </p:spPr>
        <p:txBody>
          <a:bodyPr wrap="square" rtlCol="0">
            <a:spAutoFit/>
          </a:bodyPr>
          <a:lstStyle/>
          <a:p>
            <a:pPr>
              <a:spcAft>
                <a:spcPts val="600"/>
              </a:spcAft>
            </a:pPr>
            <a:r>
              <a:rPr lang="en-US" sz="2800" dirty="0" smtClean="0">
                <a:solidFill>
                  <a:schemeClr val="accent1"/>
                </a:solidFill>
                <a:latin typeface="EMprint Regular"/>
                <a:cs typeface="EMprint Regular"/>
              </a:rPr>
              <a:t>Fuel</a:t>
            </a:r>
            <a:endParaRPr lang="en-US" sz="2800" dirty="0">
              <a:solidFill>
                <a:srgbClr val="5A5A5A"/>
              </a:solidFill>
              <a:latin typeface="EMprint Regular"/>
              <a:cs typeface="EMprint Regular"/>
            </a:endParaRPr>
          </a:p>
          <a:p>
            <a:pPr marL="996010" lvl="1" indent="-342900">
              <a:spcAft>
                <a:spcPts val="600"/>
              </a:spcAft>
              <a:buFont typeface="Arial"/>
              <a:buChar char="•"/>
            </a:pPr>
            <a:r>
              <a:rPr lang="en-US" sz="2400" dirty="0" smtClean="0">
                <a:solidFill>
                  <a:srgbClr val="5A5A5A"/>
                </a:solidFill>
                <a:latin typeface="EMprint Regular"/>
                <a:cs typeface="EMprint Regular"/>
              </a:rPr>
              <a:t>Fuel </a:t>
            </a:r>
            <a:r>
              <a:rPr lang="en-US" sz="2400" dirty="0">
                <a:solidFill>
                  <a:srgbClr val="5A5A5A"/>
                </a:solidFill>
                <a:latin typeface="EMprint Regular"/>
                <a:cs typeface="EMprint Regular"/>
              </a:rPr>
              <a:t>is a leading operating cost </a:t>
            </a:r>
            <a:endParaRPr lang="en-US" sz="2400" dirty="0" smtClean="0">
              <a:solidFill>
                <a:srgbClr val="5A5A5A"/>
              </a:solidFill>
              <a:latin typeface="EMprint Regular"/>
              <a:cs typeface="EMprint Regular"/>
            </a:endParaRPr>
          </a:p>
          <a:p>
            <a:pPr marL="996010" lvl="1" indent="-342900">
              <a:spcAft>
                <a:spcPts val="600"/>
              </a:spcAft>
              <a:buFont typeface="Arial"/>
              <a:buChar char="•"/>
            </a:pPr>
            <a:r>
              <a:rPr lang="en-US" sz="2400" dirty="0" smtClean="0">
                <a:solidFill>
                  <a:srgbClr val="5A5A5A"/>
                </a:solidFill>
                <a:latin typeface="EMprint Regular"/>
                <a:cs typeface="EMprint Regular"/>
              </a:rPr>
              <a:t>Only </a:t>
            </a:r>
            <a:r>
              <a:rPr lang="en-US" sz="2400" dirty="0">
                <a:solidFill>
                  <a:srgbClr val="5A5A5A"/>
                </a:solidFill>
                <a:latin typeface="EMprint Regular"/>
                <a:cs typeface="EMprint Regular"/>
              </a:rPr>
              <a:t>35% of the fuel is used to </a:t>
            </a:r>
            <a:r>
              <a:rPr lang="en-US" sz="2400" dirty="0" smtClean="0">
                <a:solidFill>
                  <a:srgbClr val="5A5A5A"/>
                </a:solidFill>
                <a:latin typeface="EMprint Regular"/>
                <a:cs typeface="EMprint Regular"/>
              </a:rPr>
              <a:t>move </a:t>
            </a:r>
            <a:r>
              <a:rPr lang="en-US" sz="2400" dirty="0">
                <a:solidFill>
                  <a:srgbClr val="5A5A5A"/>
                </a:solidFill>
                <a:latin typeface="EMprint Regular"/>
                <a:cs typeface="EMprint Regular"/>
              </a:rPr>
              <a:t>the truck </a:t>
            </a:r>
          </a:p>
          <a:p>
            <a:pPr marL="996010" lvl="1" indent="-342900">
              <a:spcAft>
                <a:spcPts val="600"/>
              </a:spcAft>
              <a:buFont typeface="Arial"/>
              <a:buChar char="•"/>
            </a:pPr>
            <a:r>
              <a:rPr lang="en-US" sz="2400" dirty="0" smtClean="0">
                <a:solidFill>
                  <a:srgbClr val="5A5A5A"/>
                </a:solidFill>
                <a:latin typeface="EMprint Regular"/>
                <a:cs typeface="EMprint Regular"/>
              </a:rPr>
              <a:t>The rest </a:t>
            </a:r>
            <a:r>
              <a:rPr lang="en-US" sz="2400" dirty="0">
                <a:solidFill>
                  <a:srgbClr val="5A5A5A"/>
                </a:solidFill>
                <a:latin typeface="EMprint Regular"/>
                <a:cs typeface="EMprint Regular"/>
              </a:rPr>
              <a:t>is lost as heat </a:t>
            </a:r>
            <a:r>
              <a:rPr lang="en-US" sz="2400" dirty="0" smtClean="0">
                <a:solidFill>
                  <a:srgbClr val="5A5A5A"/>
                </a:solidFill>
                <a:latin typeface="EMprint Regular"/>
                <a:cs typeface="EMprint Regular"/>
              </a:rPr>
              <a:t>and friction</a:t>
            </a:r>
            <a:endParaRPr lang="en-US" sz="2400" dirty="0">
              <a:solidFill>
                <a:srgbClr val="5A5A5A"/>
              </a:solidFill>
              <a:latin typeface="EMprint Regular"/>
              <a:cs typeface="EMprint Regular"/>
            </a:endParaRPr>
          </a:p>
          <a:p>
            <a:pPr>
              <a:spcAft>
                <a:spcPts val="600"/>
              </a:spcAft>
            </a:pPr>
            <a:endParaRPr lang="en-US" sz="2400" dirty="0">
              <a:solidFill>
                <a:schemeClr val="accent1"/>
              </a:solidFill>
              <a:latin typeface="EMprint Regular"/>
              <a:cs typeface="EMprint Regular"/>
            </a:endParaRPr>
          </a:p>
          <a:p>
            <a:pPr>
              <a:spcAft>
                <a:spcPts val="600"/>
              </a:spcAft>
            </a:pPr>
            <a:r>
              <a:rPr lang="en-US" sz="2800" dirty="0" smtClean="0">
                <a:solidFill>
                  <a:schemeClr val="accent1"/>
                </a:solidFill>
                <a:latin typeface="EMprint Regular"/>
                <a:cs typeface="EMprint Regular"/>
              </a:rPr>
              <a:t>Two types of friction</a:t>
            </a:r>
            <a:endParaRPr lang="en-US" sz="2800" dirty="0">
              <a:solidFill>
                <a:srgbClr val="5A5A5A"/>
              </a:solidFill>
              <a:latin typeface="EMprint Regular"/>
              <a:cs typeface="EMprint Regular"/>
            </a:endParaRPr>
          </a:p>
          <a:p>
            <a:pPr marL="996010" lvl="1" indent="-342900">
              <a:spcAft>
                <a:spcPts val="600"/>
              </a:spcAft>
              <a:buFont typeface="Arial"/>
              <a:buChar char="•"/>
            </a:pPr>
            <a:r>
              <a:rPr lang="en-US" sz="2400" dirty="0" smtClean="0">
                <a:solidFill>
                  <a:srgbClr val="5A5A5A"/>
                </a:solidFill>
                <a:latin typeface="EMprint Regular"/>
                <a:cs typeface="EMprint Regular"/>
              </a:rPr>
              <a:t>Viscous </a:t>
            </a:r>
            <a:r>
              <a:rPr lang="en-US" sz="2400" dirty="0">
                <a:solidFill>
                  <a:srgbClr val="5A5A5A"/>
                </a:solidFill>
                <a:latin typeface="EMprint Regular"/>
                <a:cs typeface="EMprint Regular"/>
              </a:rPr>
              <a:t>friction—Related to the                                             thickness of the oil and includes energy                                                 losses related to pumping the oil through                                          the engine</a:t>
            </a:r>
          </a:p>
          <a:p>
            <a:pPr marL="996010" lvl="1" indent="-342900">
              <a:spcAft>
                <a:spcPts val="600"/>
              </a:spcAft>
              <a:buFont typeface="Arial"/>
              <a:buChar char="•"/>
            </a:pPr>
            <a:r>
              <a:rPr lang="en-US" sz="2400" dirty="0">
                <a:solidFill>
                  <a:srgbClr val="5A5A5A"/>
                </a:solidFill>
                <a:latin typeface="EMprint Regular"/>
                <a:cs typeface="EMprint Regular"/>
              </a:rPr>
              <a:t>Contact friction—Results from contact                                           between metal surfaces; can lead to both                                     engine wear and a reduction in fuel economy </a:t>
            </a:r>
          </a:p>
          <a:p>
            <a:pPr>
              <a:spcAft>
                <a:spcPts val="600"/>
              </a:spcAft>
            </a:pPr>
            <a:endParaRPr lang="en-US" sz="2800" dirty="0">
              <a:solidFill>
                <a:schemeClr val="accent1"/>
              </a:solidFill>
              <a:latin typeface="EMprint Regular"/>
              <a:cs typeface="EMprint Regular"/>
            </a:endParaRPr>
          </a:p>
          <a:p>
            <a:pPr lvl="1">
              <a:spcAft>
                <a:spcPts val="600"/>
              </a:spcAft>
            </a:pPr>
            <a:endParaRPr lang="en-US" dirty="0" smtClean="0"/>
          </a:p>
        </p:txBody>
      </p:sp>
      <p:sp>
        <p:nvSpPr>
          <p:cNvPr id="23553" name="Title 1"/>
          <p:cNvSpPr>
            <a:spLocks noGrp="1"/>
          </p:cNvSpPr>
          <p:nvPr>
            <p:ph type="title"/>
          </p:nvPr>
        </p:nvSpPr>
        <p:spPr>
          <a:xfrm>
            <a:off x="568426" y="211497"/>
            <a:ext cx="13731774" cy="931503"/>
          </a:xfrm>
        </p:spPr>
        <p:txBody>
          <a:bodyPr/>
          <a:lstStyle/>
          <a:p>
            <a:r>
              <a:rPr lang="en-US" sz="4400" dirty="0">
                <a:solidFill>
                  <a:schemeClr val="tx2"/>
                </a:solidFill>
              </a:rPr>
              <a:t>How Can </a:t>
            </a:r>
            <a:r>
              <a:rPr lang="en-US" sz="4400" dirty="0" smtClean="0">
                <a:solidFill>
                  <a:schemeClr val="tx2"/>
                </a:solidFill>
              </a:rPr>
              <a:t>Fuel Efficient </a:t>
            </a:r>
            <a:r>
              <a:rPr lang="en-US" sz="4400" dirty="0">
                <a:solidFill>
                  <a:schemeClr val="tx2"/>
                </a:solidFill>
              </a:rPr>
              <a:t>Lubricants Impact Fuel Economy?</a:t>
            </a:r>
          </a:p>
        </p:txBody>
      </p:sp>
      <p:pic>
        <p:nvPicPr>
          <p:cNvPr id="8" name="Picture 7" descr="MDelvac_H_PMS-TM (2).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200" y="7613650"/>
            <a:ext cx="1639147" cy="209550"/>
          </a:xfrm>
          <a:prstGeom prst="rect">
            <a:avLst/>
          </a:prstGeom>
        </p:spPr>
      </p:pic>
      <p:grpSp>
        <p:nvGrpSpPr>
          <p:cNvPr id="7" name="Group 6"/>
          <p:cNvGrpSpPr/>
          <p:nvPr/>
        </p:nvGrpSpPr>
        <p:grpSpPr>
          <a:xfrm>
            <a:off x="8729981" y="1521479"/>
            <a:ext cx="5900419" cy="2695188"/>
            <a:chOff x="5532438" y="3424238"/>
            <a:chExt cx="3687762" cy="2245990"/>
          </a:xfrm>
        </p:grpSpPr>
        <p:pic>
          <p:nvPicPr>
            <p:cNvPr id="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75" y="3605213"/>
              <a:ext cx="2478088"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0"/>
            <p:cNvSpPr txBox="1">
              <a:spLocks noChangeArrowheads="1"/>
            </p:cNvSpPr>
            <p:nvPr/>
          </p:nvSpPr>
          <p:spPr bwMode="auto">
            <a:xfrm>
              <a:off x="7839075" y="3424238"/>
              <a:ext cx="1381125" cy="29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Geneva" pitchFamily="-84" charset="-128"/>
                </a:defRPr>
              </a:lvl1pPr>
              <a:lvl2pPr marL="742950" indent="-285750" eaLnBrk="0" hangingPunct="0">
                <a:defRPr sz="2400">
                  <a:solidFill>
                    <a:schemeClr val="tx1"/>
                  </a:solidFill>
                  <a:latin typeface="Arial" pitchFamily="34" charset="0"/>
                  <a:ea typeface="Geneva" pitchFamily="-84" charset="-128"/>
                </a:defRPr>
              </a:lvl2pPr>
              <a:lvl3pPr marL="1143000" indent="-228600" eaLnBrk="0" hangingPunct="0">
                <a:defRPr sz="2400">
                  <a:solidFill>
                    <a:schemeClr val="tx1"/>
                  </a:solidFill>
                  <a:latin typeface="Arial" pitchFamily="34" charset="0"/>
                  <a:ea typeface="Geneva" pitchFamily="-84" charset="-128"/>
                </a:defRPr>
              </a:lvl3pPr>
              <a:lvl4pPr marL="1600200" indent="-228600" eaLnBrk="0" hangingPunct="0">
                <a:defRPr sz="2400">
                  <a:solidFill>
                    <a:schemeClr val="tx1"/>
                  </a:solidFill>
                  <a:latin typeface="Arial" pitchFamily="34" charset="0"/>
                  <a:ea typeface="Geneva" pitchFamily="-84" charset="-128"/>
                </a:defRPr>
              </a:lvl4pPr>
              <a:lvl5pPr marL="2057400" indent="-228600" eaLnBrk="0" hangingPunct="0">
                <a:defRPr sz="2400">
                  <a:solidFill>
                    <a:schemeClr val="tx1"/>
                  </a:solidFill>
                  <a:latin typeface="Arial" pitchFamily="34" charset="0"/>
                  <a:ea typeface="Geneva"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Geneva"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Geneva"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Geneva"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Geneva" pitchFamily="-84" charset="-128"/>
                </a:defRPr>
              </a:lvl9pPr>
            </a:lstStyle>
            <a:p>
              <a:pPr eaLnBrk="1" hangingPunct="1">
                <a:spcBef>
                  <a:spcPct val="50000"/>
                </a:spcBef>
              </a:pPr>
              <a:r>
                <a:rPr lang="en-US" sz="1700" b="1" dirty="0">
                  <a:solidFill>
                    <a:schemeClr val="tx2"/>
                  </a:solidFill>
                  <a:latin typeface="Helvetica" pitchFamily="34" charset="0"/>
                  <a:ea typeface="Osaka"/>
                  <a:cs typeface="Helvetica" pitchFamily="34" charset="0"/>
                </a:rPr>
                <a:t>Heat: approx. 50%</a:t>
              </a:r>
            </a:p>
          </p:txBody>
        </p:sp>
        <p:sp>
          <p:nvSpPr>
            <p:cNvPr id="11" name="Text Box 11"/>
            <p:cNvSpPr txBox="1">
              <a:spLocks noChangeArrowheads="1"/>
            </p:cNvSpPr>
            <p:nvPr/>
          </p:nvSpPr>
          <p:spPr bwMode="auto">
            <a:xfrm>
              <a:off x="5907088" y="5375275"/>
              <a:ext cx="1306512" cy="29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Geneva" pitchFamily="-84" charset="-128"/>
                </a:defRPr>
              </a:lvl1pPr>
              <a:lvl2pPr marL="742950" indent="-285750" eaLnBrk="0" hangingPunct="0">
                <a:defRPr sz="2400">
                  <a:solidFill>
                    <a:schemeClr val="tx1"/>
                  </a:solidFill>
                  <a:latin typeface="Arial" pitchFamily="34" charset="0"/>
                  <a:ea typeface="Geneva" pitchFamily="-84" charset="-128"/>
                </a:defRPr>
              </a:lvl2pPr>
              <a:lvl3pPr marL="1143000" indent="-228600" eaLnBrk="0" hangingPunct="0">
                <a:defRPr sz="2400">
                  <a:solidFill>
                    <a:schemeClr val="tx1"/>
                  </a:solidFill>
                  <a:latin typeface="Arial" pitchFamily="34" charset="0"/>
                  <a:ea typeface="Geneva" pitchFamily="-84" charset="-128"/>
                </a:defRPr>
              </a:lvl3pPr>
              <a:lvl4pPr marL="1600200" indent="-228600" eaLnBrk="0" hangingPunct="0">
                <a:defRPr sz="2400">
                  <a:solidFill>
                    <a:schemeClr val="tx1"/>
                  </a:solidFill>
                  <a:latin typeface="Arial" pitchFamily="34" charset="0"/>
                  <a:ea typeface="Geneva" pitchFamily="-84" charset="-128"/>
                </a:defRPr>
              </a:lvl4pPr>
              <a:lvl5pPr marL="2057400" indent="-228600" eaLnBrk="0" hangingPunct="0">
                <a:defRPr sz="2400">
                  <a:solidFill>
                    <a:schemeClr val="tx1"/>
                  </a:solidFill>
                  <a:latin typeface="Arial" pitchFamily="34" charset="0"/>
                  <a:ea typeface="Geneva"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Geneva"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Geneva"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Geneva"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Geneva" pitchFamily="-84" charset="-128"/>
                </a:defRPr>
              </a:lvl9pPr>
            </a:lstStyle>
            <a:p>
              <a:pPr eaLnBrk="1" hangingPunct="1">
                <a:spcBef>
                  <a:spcPct val="50000"/>
                </a:spcBef>
              </a:pPr>
              <a:r>
                <a:rPr lang="en-US" sz="1700" b="1" dirty="0">
                  <a:solidFill>
                    <a:schemeClr val="tx2"/>
                  </a:solidFill>
                  <a:latin typeface="Helvetica" pitchFamily="34" charset="0"/>
                  <a:ea typeface="Osaka"/>
                  <a:cs typeface="Helvetica" pitchFamily="34" charset="0"/>
                </a:rPr>
                <a:t>Friction: 15%</a:t>
              </a:r>
            </a:p>
          </p:txBody>
        </p:sp>
        <p:sp>
          <p:nvSpPr>
            <p:cNvPr id="12" name="Text Box 13"/>
            <p:cNvSpPr txBox="1">
              <a:spLocks noChangeArrowheads="1"/>
            </p:cNvSpPr>
            <p:nvPr/>
          </p:nvSpPr>
          <p:spPr bwMode="auto">
            <a:xfrm>
              <a:off x="5532438" y="3500438"/>
              <a:ext cx="1558925" cy="29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ea typeface="Geneva" pitchFamily="-84" charset="-128"/>
                </a:defRPr>
              </a:lvl1pPr>
              <a:lvl2pPr marL="742950" indent="-285750" eaLnBrk="0" hangingPunct="0">
                <a:defRPr sz="2400">
                  <a:solidFill>
                    <a:schemeClr val="tx1"/>
                  </a:solidFill>
                  <a:latin typeface="Arial" pitchFamily="34" charset="0"/>
                  <a:ea typeface="Geneva" pitchFamily="-84" charset="-128"/>
                </a:defRPr>
              </a:lvl2pPr>
              <a:lvl3pPr marL="1143000" indent="-228600" eaLnBrk="0" hangingPunct="0">
                <a:defRPr sz="2400">
                  <a:solidFill>
                    <a:schemeClr val="tx1"/>
                  </a:solidFill>
                  <a:latin typeface="Arial" pitchFamily="34" charset="0"/>
                  <a:ea typeface="Geneva" pitchFamily="-84" charset="-128"/>
                </a:defRPr>
              </a:lvl3pPr>
              <a:lvl4pPr marL="1600200" indent="-228600" eaLnBrk="0" hangingPunct="0">
                <a:defRPr sz="2400">
                  <a:solidFill>
                    <a:schemeClr val="tx1"/>
                  </a:solidFill>
                  <a:latin typeface="Arial" pitchFamily="34" charset="0"/>
                  <a:ea typeface="Geneva" pitchFamily="-84" charset="-128"/>
                </a:defRPr>
              </a:lvl4pPr>
              <a:lvl5pPr marL="2057400" indent="-228600" eaLnBrk="0" hangingPunct="0">
                <a:defRPr sz="2400">
                  <a:solidFill>
                    <a:schemeClr val="tx1"/>
                  </a:solidFill>
                  <a:latin typeface="Arial" pitchFamily="34" charset="0"/>
                  <a:ea typeface="Geneva"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Geneva"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Geneva"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Geneva"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Geneva" pitchFamily="-84" charset="-128"/>
                </a:defRPr>
              </a:lvl9pPr>
            </a:lstStyle>
            <a:p>
              <a:pPr eaLnBrk="1" hangingPunct="1">
                <a:spcBef>
                  <a:spcPct val="50000"/>
                </a:spcBef>
              </a:pPr>
              <a:r>
                <a:rPr lang="en-US" sz="1700" b="1" dirty="0">
                  <a:solidFill>
                    <a:schemeClr val="tx2"/>
                  </a:solidFill>
                  <a:latin typeface="Helvetica" pitchFamily="34" charset="0"/>
                  <a:ea typeface="Osaka"/>
                  <a:cs typeface="Helvetica" pitchFamily="34" charset="0"/>
                </a:rPr>
                <a:t>Truck Movement: 35%</a:t>
              </a:r>
            </a:p>
          </p:txBody>
        </p:sp>
      </p:grpSp>
      <p:pic>
        <p:nvPicPr>
          <p:cNvPr id="13"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8856" y="4527034"/>
            <a:ext cx="5307110" cy="308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3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AEVANS\AppData\Local\Microsoft\Windows\Temporary Internet Files\Content.Outlook\2KEXUOUR\IMG_35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0224" y="-750245"/>
            <a:ext cx="7722311" cy="46776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045" t="10963" r="19634" b="25883"/>
          <a:stretch/>
        </p:blipFill>
        <p:spPr>
          <a:xfrm>
            <a:off x="6910223" y="3526234"/>
            <a:ext cx="7721602" cy="4703366"/>
          </a:xfrm>
          <a:prstGeom prst="rect">
            <a:avLst/>
          </a:prstGeom>
        </p:spPr>
      </p:pic>
      <p:pic>
        <p:nvPicPr>
          <p:cNvPr id="3074" name="Picture 2" descr="C:\Users\CAEVANS\AppData\Local\Microsoft\Windows\Temporary Internet Files\Content.Outlook\2KEXUOUR\IMG_34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9695" y="659685"/>
            <a:ext cx="8229601" cy="691023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26542" y="32531"/>
            <a:ext cx="13167360" cy="914400"/>
          </a:xfrm>
          <a:prstGeom prst="rect">
            <a:avLst/>
          </a:prstGeom>
        </p:spPr>
        <p:txBody>
          <a:bodyPr lIns="130622" tIns="65311" rIns="130622" bIns="65311"/>
          <a:lstStyle>
            <a:lvl1pPr algn="l" defTabSz="457200" rtl="0" eaLnBrk="1" fontAlgn="base" hangingPunct="1">
              <a:spcBef>
                <a:spcPct val="0"/>
              </a:spcBef>
              <a:spcAft>
                <a:spcPct val="0"/>
              </a:spcAft>
              <a:defRPr sz="3200" kern="1200">
                <a:solidFill>
                  <a:schemeClr val="tx2"/>
                </a:solidFill>
                <a:latin typeface="Arial"/>
                <a:ea typeface="Arial"/>
                <a:cs typeface="Arial"/>
              </a:defRPr>
            </a:lvl1pPr>
            <a:lvl2pPr algn="l" defTabSz="457200" rtl="0" eaLnBrk="1" fontAlgn="base" hangingPunct="1">
              <a:spcBef>
                <a:spcPct val="0"/>
              </a:spcBef>
              <a:spcAft>
                <a:spcPct val="0"/>
              </a:spcAft>
              <a:defRPr sz="2800">
                <a:solidFill>
                  <a:schemeClr val="tx1"/>
                </a:solidFill>
                <a:latin typeface="Arial" charset="0"/>
                <a:ea typeface="ヒラギノ角ゴ Pro W3" charset="0"/>
                <a:cs typeface="Arial" charset="0"/>
              </a:defRPr>
            </a:lvl2pPr>
            <a:lvl3pPr algn="l" defTabSz="457200" rtl="0" eaLnBrk="1" fontAlgn="base" hangingPunct="1">
              <a:spcBef>
                <a:spcPct val="0"/>
              </a:spcBef>
              <a:spcAft>
                <a:spcPct val="0"/>
              </a:spcAft>
              <a:defRPr sz="2800">
                <a:solidFill>
                  <a:schemeClr val="tx1"/>
                </a:solidFill>
                <a:latin typeface="Arial" charset="0"/>
                <a:ea typeface="ヒラギノ角ゴ Pro W3" charset="0"/>
                <a:cs typeface="Arial" charset="0"/>
              </a:defRPr>
            </a:lvl3pPr>
            <a:lvl4pPr algn="l" defTabSz="457200" rtl="0" eaLnBrk="1" fontAlgn="base" hangingPunct="1">
              <a:spcBef>
                <a:spcPct val="0"/>
              </a:spcBef>
              <a:spcAft>
                <a:spcPct val="0"/>
              </a:spcAft>
              <a:defRPr sz="2800">
                <a:solidFill>
                  <a:schemeClr val="tx1"/>
                </a:solidFill>
                <a:latin typeface="Arial" charset="0"/>
                <a:ea typeface="ヒラギノ角ゴ Pro W3" charset="0"/>
                <a:cs typeface="Arial" charset="0"/>
              </a:defRPr>
            </a:lvl4pPr>
            <a:lvl5pPr algn="l" defTabSz="457200" rtl="0" eaLnBrk="1" fontAlgn="base" hangingPunct="1">
              <a:spcBef>
                <a:spcPct val="0"/>
              </a:spcBef>
              <a:spcAft>
                <a:spcPct val="0"/>
              </a:spcAft>
              <a:defRPr sz="2800">
                <a:solidFill>
                  <a:schemeClr val="tx1"/>
                </a:solidFill>
                <a:latin typeface="Arial" charset="0"/>
                <a:ea typeface="ヒラギノ角ゴ Pro W3" charset="0"/>
                <a:cs typeface="Arial" charset="0"/>
              </a:defRPr>
            </a:lvl5pPr>
            <a:lvl6pPr marL="457200" algn="l" defTabSz="457200" rtl="0" eaLnBrk="1" fontAlgn="base" hangingPunct="1">
              <a:spcBef>
                <a:spcPct val="0"/>
              </a:spcBef>
              <a:spcAft>
                <a:spcPct val="0"/>
              </a:spcAft>
              <a:defRPr sz="2800">
                <a:solidFill>
                  <a:schemeClr val="tx1"/>
                </a:solidFill>
                <a:latin typeface="Arial" charset="0"/>
                <a:ea typeface="ヒラギノ角ゴ Pro W3" charset="0"/>
              </a:defRPr>
            </a:lvl6pPr>
            <a:lvl7pPr marL="914400" algn="l" defTabSz="457200" rtl="0" eaLnBrk="1" fontAlgn="base" hangingPunct="1">
              <a:spcBef>
                <a:spcPct val="0"/>
              </a:spcBef>
              <a:spcAft>
                <a:spcPct val="0"/>
              </a:spcAft>
              <a:defRPr sz="2800">
                <a:solidFill>
                  <a:schemeClr val="tx1"/>
                </a:solidFill>
                <a:latin typeface="Arial" charset="0"/>
                <a:ea typeface="ヒラギノ角ゴ Pro W3" charset="0"/>
              </a:defRPr>
            </a:lvl7pPr>
            <a:lvl8pPr marL="1371600" algn="l" defTabSz="457200" rtl="0" eaLnBrk="1" fontAlgn="base" hangingPunct="1">
              <a:spcBef>
                <a:spcPct val="0"/>
              </a:spcBef>
              <a:spcAft>
                <a:spcPct val="0"/>
              </a:spcAft>
              <a:defRPr sz="2800">
                <a:solidFill>
                  <a:schemeClr val="tx1"/>
                </a:solidFill>
                <a:latin typeface="Arial" charset="0"/>
                <a:ea typeface="ヒラギノ角ゴ Pro W3" charset="0"/>
              </a:defRPr>
            </a:lvl8pPr>
            <a:lvl9pPr marL="1828800" algn="l" defTabSz="457200" rtl="0" eaLnBrk="1" fontAlgn="base" hangingPunct="1">
              <a:spcBef>
                <a:spcPct val="0"/>
              </a:spcBef>
              <a:spcAft>
                <a:spcPct val="0"/>
              </a:spcAft>
              <a:defRPr sz="2800">
                <a:solidFill>
                  <a:schemeClr val="tx1"/>
                </a:solidFill>
                <a:latin typeface="Arial" charset="0"/>
                <a:ea typeface="ヒラギノ角ゴ Pro W3" charset="0"/>
              </a:defRPr>
            </a:lvl9pPr>
          </a:lstStyle>
          <a:p>
            <a:r>
              <a:rPr lang="en-US" sz="4400" dirty="0" smtClean="0">
                <a:latin typeface="+mj-lt"/>
              </a:rPr>
              <a:t>Energy Efficiency Study</a:t>
            </a:r>
            <a:endParaRPr lang="en-US" sz="4400" dirty="0">
              <a:latin typeface="+mj-lt"/>
            </a:endParaRPr>
          </a:p>
        </p:txBody>
      </p:sp>
      <p:pic>
        <p:nvPicPr>
          <p:cNvPr id="7" name="Picture 6"/>
          <p:cNvPicPr>
            <a:picLocks noChangeAspect="1"/>
          </p:cNvPicPr>
          <p:nvPr/>
        </p:nvPicPr>
        <p:blipFill>
          <a:blip r:embed="rId5"/>
          <a:stretch>
            <a:fillRect/>
          </a:stretch>
        </p:blipFill>
        <p:spPr>
          <a:xfrm>
            <a:off x="3323776" y="1973634"/>
            <a:ext cx="8377687" cy="4282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818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ning Webinar PPT">
  <a:themeElements>
    <a:clrScheme name="ExxonMobil2">
      <a:dk1>
        <a:srgbClr val="000000"/>
      </a:dk1>
      <a:lt1>
        <a:srgbClr val="FFFFFF"/>
      </a:lt1>
      <a:dk2>
        <a:srgbClr val="ED1C2E"/>
      </a:dk2>
      <a:lt2>
        <a:srgbClr val="5A5A5A"/>
      </a:lt2>
      <a:accent1>
        <a:srgbClr val="0C479D"/>
      </a:accent1>
      <a:accent2>
        <a:srgbClr val="00A3E0"/>
      </a:accent2>
      <a:accent3>
        <a:srgbClr val="00ACA8"/>
      </a:accent3>
      <a:accent4>
        <a:srgbClr val="B4D405"/>
      </a:accent4>
      <a:accent5>
        <a:srgbClr val="FFD700"/>
      </a:accent5>
      <a:accent6>
        <a:srgbClr val="ED8B00"/>
      </a:accent6>
      <a:hlink>
        <a:srgbClr val="0C479D"/>
      </a:hlink>
      <a:folHlink>
        <a:srgbClr val="00A3E0"/>
      </a:folHlink>
    </a:clrScheme>
    <a:fontScheme name="XOM">
      <a:majorFont>
        <a:latin typeface="EMprint"/>
        <a:ea typeface=""/>
        <a:cs typeface=""/>
      </a:majorFont>
      <a:minorFont>
        <a:latin typeface="EM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ining Webinar PPT">
  <a:themeElements>
    <a:clrScheme name="ExxonMobil2">
      <a:dk1>
        <a:srgbClr val="000000"/>
      </a:dk1>
      <a:lt1>
        <a:srgbClr val="FFFFFF"/>
      </a:lt1>
      <a:dk2>
        <a:srgbClr val="ED1C2E"/>
      </a:dk2>
      <a:lt2>
        <a:srgbClr val="5A5A5A"/>
      </a:lt2>
      <a:accent1>
        <a:srgbClr val="0C479D"/>
      </a:accent1>
      <a:accent2>
        <a:srgbClr val="00A3E0"/>
      </a:accent2>
      <a:accent3>
        <a:srgbClr val="00ACA8"/>
      </a:accent3>
      <a:accent4>
        <a:srgbClr val="B4D405"/>
      </a:accent4>
      <a:accent5>
        <a:srgbClr val="FFD700"/>
      </a:accent5>
      <a:accent6>
        <a:srgbClr val="ED8B00"/>
      </a:accent6>
      <a:hlink>
        <a:srgbClr val="0C479D"/>
      </a:hlink>
      <a:folHlink>
        <a:srgbClr val="00A3E0"/>
      </a:folHlink>
    </a:clrScheme>
    <a:fontScheme name="XOM">
      <a:majorFont>
        <a:latin typeface="EMprint"/>
        <a:ea typeface=""/>
        <a:cs typeface=""/>
      </a:majorFont>
      <a:minorFont>
        <a:latin typeface="EM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Mining Webinar PPT">
  <a:themeElements>
    <a:clrScheme name="ExxonMobil2">
      <a:dk1>
        <a:srgbClr val="000000"/>
      </a:dk1>
      <a:lt1>
        <a:srgbClr val="FFFFFF"/>
      </a:lt1>
      <a:dk2>
        <a:srgbClr val="ED1C2E"/>
      </a:dk2>
      <a:lt2>
        <a:srgbClr val="5A5A5A"/>
      </a:lt2>
      <a:accent1>
        <a:srgbClr val="0C479D"/>
      </a:accent1>
      <a:accent2>
        <a:srgbClr val="00A3E0"/>
      </a:accent2>
      <a:accent3>
        <a:srgbClr val="00ACA8"/>
      </a:accent3>
      <a:accent4>
        <a:srgbClr val="B4D405"/>
      </a:accent4>
      <a:accent5>
        <a:srgbClr val="FFD700"/>
      </a:accent5>
      <a:accent6>
        <a:srgbClr val="ED8B00"/>
      </a:accent6>
      <a:hlink>
        <a:srgbClr val="0C479D"/>
      </a:hlink>
      <a:folHlink>
        <a:srgbClr val="00A3E0"/>
      </a:folHlink>
    </a:clrScheme>
    <a:fontScheme name="XOM">
      <a:majorFont>
        <a:latin typeface="EMprint"/>
        <a:ea typeface=""/>
        <a:cs typeface=""/>
      </a:majorFont>
      <a:minorFont>
        <a:latin typeface="EM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efault Document" ma:contentTypeID="0x0101008E2A78AE2DDD7C4494E2F8EB84825A6F00E1188BD0F88F6F4B8B9D9CA1CE2305F7" ma:contentTypeVersion="9" ma:contentTypeDescription="Default ExxonMobil Document" ma:contentTypeScope="" ma:versionID="9f924a2fd07e9a0a84e814f4caadbb9c">
  <xsd:schema xmlns:xsd="http://www.w3.org/2001/XMLSchema" xmlns:xs="http://www.w3.org/2001/XMLSchema" xmlns:p="http://schemas.microsoft.com/office/2006/metadata/properties" xmlns:ns3="0e60c5fd-57ec-489a-a9a7-6a50fc8fc4cc" xmlns:ns4="http://schemas.microsoft.com/sharepoint/v4" targetNamespace="http://schemas.microsoft.com/office/2006/metadata/properties" ma:root="true" ma:fieldsID="88f898053ad87bbb95c3319f5c2c9503" ns3:_="" ns4:_="">
    <xsd:import namespace="0e60c5fd-57ec-489a-a9a7-6a50fc8fc4cc"/>
    <xsd:import namespace="http://schemas.microsoft.com/sharepoint/v4"/>
    <xsd:element name="properties">
      <xsd:complexType>
        <xsd:sequence>
          <xsd:element name="documentManagement">
            <xsd:complexType>
              <xsd:all>
                <xsd:element ref="ns3:Initiative" minOccurs="0"/>
                <xsd:element ref="ns3:MPI_x005f_x0020_Classification"/>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0c5fd-57ec-489a-a9a7-6a50fc8fc4cc" elementFormDefault="qualified">
    <xsd:import namespace="http://schemas.microsoft.com/office/2006/documentManagement/types"/>
    <xsd:import namespace="http://schemas.microsoft.com/office/infopath/2007/PartnerControls"/>
    <xsd:element name="Initiative" ma:index="9" nillable="true" ma:displayName="Initiative" ma:default="-" ma:format="Dropdown" ma:internalName="Initiative">
      <xsd:simpleType>
        <xsd:union memberTypes="dms:Text">
          <xsd:simpleType>
            <xsd:restriction base="dms:Choice">
              <xsd:enumeration value="Safety"/>
              <xsd:enumeration value="Sales: How To"/>
              <xsd:enumeration value="Reports"/>
              <xsd:enumeration value="-"/>
            </xsd:restriction>
          </xsd:simpleType>
        </xsd:union>
      </xsd:simpleType>
    </xsd:element>
    <xsd:element name="MPI_x005f_x0020_Classification" ma:index="11" ma:displayName="MPI Classification" ma:default="Not Classified" ma:description="" ma:format="Dropdown" ma:internalName="MPI_x0020_Classification" ma:readOnly="false">
      <xsd:simpleType>
        <xsd:restriction base="dms:Choice">
          <xsd:enumeration value="Not Classified"/>
          <xsd:enumeration value="Proprietary"/>
          <xsd:enumeration value="Private"/>
          <xsd:enumeration value="Restricted Distribution"/>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MPI_x005f_x0020_Classification xmlns="0e60c5fd-57ec-489a-a9a7-6a50fc8fc4cc">Not Classified</MPI_x005f_x0020_Classification>
    <Initiative xmlns="0e60c5fd-57ec-489a-a9a7-6a50fc8fc4cc">-</Initiativ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F3967769-851C-4ACD-A3C5-45BF1B38F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60c5fd-57ec-489a-a9a7-6a50fc8fc4cc"/>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9E9916-55EB-4414-92DD-DEA03F1D4617}">
  <ds:schemaRefs>
    <ds:schemaRef ds:uri="http://schemas.microsoft.com/office/2006/documentManagement/types"/>
    <ds:schemaRef ds:uri="http://www.w3.org/XML/1998/namespace"/>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http://schemas.microsoft.com/sharepoint/v4"/>
    <ds:schemaRef ds:uri="0e60c5fd-57ec-489a-a9a7-6a50fc8fc4cc"/>
    <ds:schemaRef ds:uri="http://purl.org/dc/dcmitype/"/>
  </ds:schemaRefs>
</ds:datastoreItem>
</file>

<file path=customXml/itemProps3.xml><?xml version="1.0" encoding="utf-8"?>
<ds:datastoreItem xmlns:ds="http://schemas.openxmlformats.org/officeDocument/2006/customXml" ds:itemID="{60D220B7-CF8F-44C9-A44A-486541FC9C7A}">
  <ds:schemaRefs>
    <ds:schemaRef ds:uri="http://schemas.microsoft.com/sharepoint/v3/contenttype/forms"/>
  </ds:schemaRefs>
</ds:datastoreItem>
</file>

<file path=customXml/itemProps4.xml><?xml version="1.0" encoding="utf-8"?>
<ds:datastoreItem xmlns:ds="http://schemas.openxmlformats.org/officeDocument/2006/customXml" ds:itemID="{F3365ED9-B247-4200-B6B8-FD62A1192ED5}">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Mining Webinar PPT</Template>
  <TotalTime>26494</TotalTime>
  <Words>1278</Words>
  <Application>Microsoft Office PowerPoint</Application>
  <PresentationFormat>Custom</PresentationFormat>
  <Paragraphs>259</Paragraphs>
  <Slides>55</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Arial</vt:lpstr>
      <vt:lpstr>EMprint</vt:lpstr>
      <vt:lpstr>Helvetica</vt:lpstr>
      <vt:lpstr>Wingdings</vt:lpstr>
      <vt:lpstr>ヒラギノ角ゴ Pro W3</vt:lpstr>
      <vt:lpstr>Geneva</vt:lpstr>
      <vt:lpstr>EMprint Light</vt:lpstr>
      <vt:lpstr>Osaka</vt:lpstr>
      <vt:lpstr>EMprint Regular</vt:lpstr>
      <vt:lpstr>Calibri</vt:lpstr>
      <vt:lpstr>Mining Webinar PPT</vt:lpstr>
      <vt:lpstr>1_Mining Webinar PPT</vt:lpstr>
      <vt:lpstr>2_Mining Webinar PPT</vt:lpstr>
      <vt:lpstr>Evolving API Standards Impact on Engine Lubrication</vt:lpstr>
      <vt:lpstr>Agenda</vt:lpstr>
      <vt:lpstr>Evolving API Standards</vt:lpstr>
      <vt:lpstr>What are the Drivers of Evolving API Standards?</vt:lpstr>
      <vt:lpstr>Industry standards are more demanding than ever before  </vt:lpstr>
      <vt:lpstr>What is PC-11?</vt:lpstr>
      <vt:lpstr>Advancements in engine technology </vt:lpstr>
      <vt:lpstr>How Can Fuel Efficient Lubricants Impact Fuel Economy?</vt:lpstr>
      <vt:lpstr>PowerPoint Presentation</vt:lpstr>
      <vt:lpstr>Current Factory Fill Oil</vt:lpstr>
      <vt:lpstr>Comparing PC-11 oils with today’s CJ-4 oils</vt:lpstr>
      <vt:lpstr>Performance benefits of PC-11 oils compared with CJ-4 oils</vt:lpstr>
      <vt:lpstr>PowerPoint Presentation</vt:lpstr>
      <vt:lpstr>Oxidative stability benefits </vt:lpstr>
      <vt:lpstr>Volvo T-13 oxidation test </vt:lpstr>
      <vt:lpstr>Shear stability benefits </vt:lpstr>
      <vt:lpstr>Reduced aeration benefits </vt:lpstr>
      <vt:lpstr>PowerPoint Presentation</vt:lpstr>
      <vt:lpstr>PC-11 is more than just one category change</vt:lpstr>
      <vt:lpstr>PC-11 will have two sub-categories</vt:lpstr>
      <vt:lpstr>Comparing CK-4 vs. FA-4 oils</vt:lpstr>
      <vt:lpstr>Understanding HTHS and its impact on fuel economy</vt:lpstr>
      <vt:lpstr>What do you mean by High Temperature/High Sheer (HTHS)?</vt:lpstr>
      <vt:lpstr>White Board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FA-4 oils will have lower HTHS limit, which can help improve fuel economy potential</vt:lpstr>
      <vt:lpstr>Lower HTHS limits of FA-4 oils can help improve fuel economy potential over today’s CJ-4 oils </vt:lpstr>
      <vt:lpstr>The difference in 10W-30 formulations  </vt:lpstr>
      <vt:lpstr>Drain Limitations</vt:lpstr>
      <vt:lpstr>Summary</vt:lpstr>
      <vt:lpstr>Summary</vt:lpstr>
      <vt:lpstr>Thank you</vt:lpstr>
      <vt:lpstr>Backup - Ford</vt:lpstr>
    </vt:vector>
  </TitlesOfParts>
  <Company>Interpublic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will PC-11 impact your fleet?</dc:title>
  <dc:creator>Maxted, Tomi (NYC-WSW)</dc:creator>
  <cp:keywords>PC-11</cp:keywords>
  <cp:lastModifiedBy>Administrator</cp:lastModifiedBy>
  <cp:revision>549</cp:revision>
  <cp:lastPrinted>2014-03-03T16:56:29Z</cp:lastPrinted>
  <dcterms:created xsi:type="dcterms:W3CDTF">2015-08-11T13:47:28Z</dcterms:created>
  <dcterms:modified xsi:type="dcterms:W3CDTF">2017-01-12T20:52:03Z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0x0101008E2A78AE2DDD7C4494E2F8EB84825A6F00E1188BD0F88F6F4B8B9D9CA1CE2305F7</vt:lpwstr>
  </property>
  <property fmtid="{D5CDD505-2E9C-101B-9397-08002B2CF9AE}" pid="3" name="_AdHocReviewCycleID">
    <vt:i4>313544131</vt:i4>
  </property>
  <property fmtid="{D5CDD505-2E9C-101B-9397-08002B2CF9AE}" pid="4" name="_NewReviewCycle">
    <vt:lpwstr/>
  </property>
  <property fmtid="{D5CDD505-2E9C-101B-9397-08002B2CF9AE}" pid="5" name="_EmailSubject">
    <vt:lpwstr>Houston Section Webinar on Jan 13th</vt:lpwstr>
  </property>
  <property fmtid="{D5CDD505-2E9C-101B-9397-08002B2CF9AE}" pid="6" name="_AuthorEmail">
    <vt:lpwstr>cody.a.evans@exxonmobil.com</vt:lpwstr>
  </property>
  <property fmtid="{D5CDD505-2E9C-101B-9397-08002B2CF9AE}" pid="7" name="_AuthorEmailDisplayName">
    <vt:lpwstr>Evans, Cody A</vt:lpwstr>
  </property>
  <property fmtid="{D5CDD505-2E9C-101B-9397-08002B2CF9AE}" pid="8" name="_PreviousAdHocReviewCycleID">
    <vt:i4>-870771781</vt:i4>
  </property>
</Properties>
</file>